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8" r:id="rId5"/>
    <p:sldId id="261" r:id="rId6"/>
    <p:sldId id="266" r:id="rId7"/>
    <p:sldId id="263" r:id="rId8"/>
    <p:sldId id="264" r:id="rId9"/>
    <p:sldId id="267" r:id="rId10"/>
    <p:sldId id="270" r:id="rId11"/>
    <p:sldId id="272" r:id="rId12"/>
    <p:sldId id="273" r:id="rId13"/>
    <p:sldId id="269" r:id="rId14"/>
    <p:sldId id="259" r:id="rId15"/>
    <p:sldId id="260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59"/>
    <p:restoredTop sz="94648"/>
  </p:normalViewPr>
  <p:slideViewPr>
    <p:cSldViewPr snapToGrid="0" snapToObjects="1">
      <p:cViewPr varScale="1">
        <p:scale>
          <a:sx n="91" d="100"/>
          <a:sy n="91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9FC752-C1E8-9646-B357-A949B188EDE8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376B8-FA93-CB4C-9C9C-4FE317E7C23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54598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376B8-FA93-CB4C-9C9C-4FE317E7C23A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43195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376B8-FA93-CB4C-9C9C-4FE317E7C23A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24490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D376B8-FA93-CB4C-9C9C-4FE317E7C23A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1063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7155E3-B46E-F648-9BE7-FED762D4A3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0C82EF-07A0-E749-9979-8EEA86B0F4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8CD77F-8345-6944-A087-92CEFEBBE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79D3981-F371-E84C-B348-1788DEEAE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36DBDA-4133-BD47-AF23-EB2BB0B74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13783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2B1C74-8A3D-7746-A980-82714EE39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6247E7E-7E0E-164B-89DD-824AE4170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2317FA-7D39-2A41-B4F9-70585DB50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0EAE4B-7C86-DD4E-9DDC-FFE26D679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B7F60A-0867-274C-B7A6-807A6F4B3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56734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8717F37-5F55-0544-B050-A32FB2824D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2B0ABCF-C1BD-5E40-AA08-C5FB48F64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67EF249-951C-554F-9ED0-810669E80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CE088A-EC9E-8146-81CF-5466161D3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FDD8A85-A3B2-5D4D-814C-87ABC503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67828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AD4236-097D-B544-9C09-C875255EE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904CF2-B6B3-9944-9088-4B4AD73E0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66D9CE-7DBB-4946-8B3F-291B6A1C8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58CEB05-9E43-D14A-9788-F80E6B9B3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AF39A31-1507-E94D-9EDC-BFE1A0A84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3393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402892-2FEE-5848-8385-A798FF838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1A66961-9D76-AB4A-AA6D-0CE76E3BA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CFE97D5-27DB-AD46-8F45-E8BDCD87B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BB51564-E0C6-1643-B341-289517C72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A1F946-CF3A-B44E-9312-ECFCED90D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30534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9A2A62-679C-F145-90D1-1693B820A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36FCD2-DBD3-ED49-9BF2-E991EFF03A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6A74F7B-CA88-364C-B4CB-B2B727E6B2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BE04835-8326-CA48-9135-9D3638D4D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FE2CE7A-4FEF-5144-861B-739CF0939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153C45E-C925-934F-8CE0-8CCD8386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51102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B07A79-D1B3-A64E-9B26-940927CB7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6054C2-B11C-9247-A8EC-F25C1AFD4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F6FF102-2253-5E42-B06C-D19CED3B8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89FBB65-51A3-744E-BD53-81F2B83A24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3871DB1-114A-884B-AFCE-16ACFCA1A6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24F2040-5EA8-A145-A62B-2E41F732C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54BE313-C466-FB47-872D-FEBF85848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0B8B7DA-E026-CC4F-BE27-434BE44F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58871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81F28D-2EDD-7C40-BB3D-69C7ACE9C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2B4A424-9056-F042-ACD7-0A68F899D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C86912C-E8D2-8642-A6CD-139DCE11C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AB6D31E-AE98-984E-A0E0-DC45FF64C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5198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3F94C31-35CF-474D-B21B-9E3B88AC5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7A683DE-D230-B546-8653-BFB122BDF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56C4910-238D-0540-AF8B-AF9B2CF9A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1970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5DBDEE-C46B-5B4E-92AC-32E734C6E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4862E8-CDEC-3645-B3A7-0A3CDABBA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F016204-6E50-D747-AC95-9B7671FE4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E15CCD8-5E26-BD4B-ACDD-8C0116FA5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FFC9524-4F42-674D-88A1-E75053582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EF543BE-322E-E847-A7A0-FBDF92481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27475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107509-F0C1-5843-BE99-7D757D43D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E0C9F2D-1599-984A-A238-C79B403DD4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380D020-1413-314A-ADAA-B4E63E2BC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679DA34-FFE5-1949-B08B-06B66D31C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DC81362-A1C0-CF4E-869A-8F8EE9558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41AD5E2-2831-374C-AB4B-84CF16E76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52494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5131A2A-6C65-7644-9136-0B0CB7087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4928228-2AAF-BB4D-BF1B-099E10C23C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1B98F4-A857-2341-ADF6-6FF5A639F0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33463-843C-9247-9CD0-71027548E8AA}" type="datetimeFigureOut">
              <a:rPr kumimoji="1" lang="zh-TW" altLang="en-US" smtClean="0"/>
              <a:t>2021/5/31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2C2E4F-4772-244D-AA6C-FC3AD831C0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0863A5-FE8F-3248-B647-8D3D2C174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13F2A4-E03A-CC4A-808C-B268C6DBF02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56065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.berkeley.edu/~breiman/RandomForests/cc_home.htm" TargetMode="External"/><Relationship Id="rId2" Type="http://schemas.openxmlformats.org/officeDocument/2006/relationships/hyperlink" Target="https://medium.com/chung-yi/ml&#20837;&#38272;-&#21313;&#19971;-&#38568;&#27231;&#26862;&#26519;-random-forest-6afc2487185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atacamp.com/community/tutorials/random-forests-classifier-python" TargetMode="External"/><Relationship Id="rId5" Type="http://schemas.openxmlformats.org/officeDocument/2006/relationships/hyperlink" Target="https://chtseng.wordpress.com/2017/02/24/&#38568;&#27231;&#26862;&#26519;random-forest/" TargetMode="External"/><Relationship Id="rId4" Type="http://schemas.openxmlformats.org/officeDocument/2006/relationships/hyperlink" Target="https://scikit-learn.org/stable/modules/generated/sklearn.ensemble.RandomForestClassifier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8B52DE-AD2C-0542-9A6E-EDCFDF45FE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6600" b="1" dirty="0"/>
              <a:t>Random Forest</a:t>
            </a:r>
            <a:endParaRPr kumimoji="1" lang="zh-TW" altLang="en-US" sz="6600" b="1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5A1B9F8-98E0-834D-BDEA-6DD5E9A4C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46134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C798C-66AF-D84B-BD9B-82C8AC3E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" y="-200931"/>
            <a:ext cx="11948885" cy="1325563"/>
          </a:xfrm>
        </p:spPr>
        <p:txBody>
          <a:bodyPr/>
          <a:lstStyle/>
          <a:p>
            <a:r>
              <a:rPr kumimoji="1" lang="en" altLang="zh-TW" b="1" dirty="0" err="1"/>
              <a:t>sklearn.ensemble.RandomForestRegressor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B9705-780A-B746-9A17-FB6CB64BA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795112"/>
            <a:ext cx="11861800" cy="1265917"/>
          </a:xfrm>
        </p:spPr>
        <p:txBody>
          <a:bodyPr>
            <a:normAutofit fontScale="92500"/>
          </a:bodyPr>
          <a:lstStyle/>
          <a:p>
            <a:r>
              <a:rPr lang="en" altLang="zh-TW" sz="2000" i="1" dirty="0"/>
              <a:t>class </a:t>
            </a:r>
            <a:r>
              <a:rPr lang="en" altLang="zh-TW" sz="2000" dirty="0" err="1"/>
              <a:t>sklearn.ensemble.RandomForestRegressor</a:t>
            </a:r>
            <a:r>
              <a:rPr lang="en" altLang="zh-TW" sz="2000" dirty="0"/>
              <a:t>(</a:t>
            </a:r>
            <a:r>
              <a:rPr lang="en" altLang="zh-TW" sz="2000" i="1" dirty="0" err="1"/>
              <a:t>n_estimators</a:t>
            </a:r>
            <a:r>
              <a:rPr lang="en" altLang="zh-TW" sz="2000" i="1" dirty="0"/>
              <a:t>=100</a:t>
            </a:r>
            <a:r>
              <a:rPr lang="en" altLang="zh-TW" sz="2000" dirty="0"/>
              <a:t>, </a:t>
            </a:r>
            <a:r>
              <a:rPr lang="en" altLang="zh-TW" sz="2000" i="1" dirty="0"/>
              <a:t>*</a:t>
            </a:r>
            <a:r>
              <a:rPr lang="en" altLang="zh-TW" sz="2000" dirty="0"/>
              <a:t>, </a:t>
            </a:r>
            <a:r>
              <a:rPr lang="en" altLang="zh-TW" sz="2000" i="1" dirty="0"/>
              <a:t>criterion='</a:t>
            </a:r>
            <a:r>
              <a:rPr lang="en" altLang="zh-TW" sz="2000" i="1" dirty="0" err="1"/>
              <a:t>mse</a:t>
            </a:r>
            <a:r>
              <a:rPr lang="en" altLang="zh-TW" sz="2000" i="1" dirty="0"/>
              <a:t>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max_depth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min_samples_split</a:t>
            </a:r>
            <a:r>
              <a:rPr lang="en" altLang="zh-TW" sz="2000" i="1" dirty="0"/>
              <a:t>=2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min_samples_leaf</a:t>
            </a:r>
            <a:r>
              <a:rPr lang="en" altLang="zh-TW" sz="2000" i="1" dirty="0"/>
              <a:t>=1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min_weight_fraction_leaf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max_features</a:t>
            </a:r>
            <a:r>
              <a:rPr lang="en" altLang="zh-TW" sz="2000" i="1" dirty="0"/>
              <a:t>='auto'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max_leaf_nodes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min_impurity_decrease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min_impurity_split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bootstrap=True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oob_score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n_jobs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random_state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verbose=0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warm_start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ccp_alpha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max_samples</a:t>
            </a:r>
            <a:r>
              <a:rPr lang="en" altLang="zh-TW" sz="2000" i="1" dirty="0"/>
              <a:t>=None</a:t>
            </a:r>
            <a:r>
              <a:rPr lang="en" altLang="zh-TW" sz="2000" dirty="0"/>
              <a:t>)</a:t>
            </a:r>
            <a:endParaRPr kumimoji="1" lang="zh-TW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8C3B43-5F03-3043-BBE0-BF01CA4CA245}"/>
              </a:ext>
            </a:extLst>
          </p:cNvPr>
          <p:cNvSpPr/>
          <p:nvPr/>
        </p:nvSpPr>
        <p:spPr>
          <a:xfrm>
            <a:off x="185057" y="2235200"/>
            <a:ext cx="6982874" cy="44012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TW" sz="2000" b="1" dirty="0" err="1"/>
              <a:t>n_estimators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default=100</a:t>
            </a:r>
          </a:p>
          <a:p>
            <a:r>
              <a:rPr lang="en" altLang="zh-TW" sz="2000" b="1" dirty="0">
                <a:solidFill>
                  <a:srgbClr val="FF0000"/>
                </a:solidFill>
              </a:rPr>
              <a:t>Criterion: </a:t>
            </a:r>
            <a:r>
              <a:rPr lang="en" altLang="zh-TW" sz="2000" i="1" dirty="0">
                <a:solidFill>
                  <a:srgbClr val="FF0000"/>
                </a:solidFill>
              </a:rPr>
              <a:t>{“</a:t>
            </a:r>
            <a:r>
              <a:rPr lang="en" altLang="zh-TW" sz="2000" i="1" dirty="0" err="1">
                <a:solidFill>
                  <a:srgbClr val="FF0000"/>
                </a:solidFill>
              </a:rPr>
              <a:t>mse</a:t>
            </a:r>
            <a:r>
              <a:rPr lang="en" altLang="zh-TW" sz="2000" i="1" dirty="0">
                <a:solidFill>
                  <a:srgbClr val="FF0000"/>
                </a:solidFill>
              </a:rPr>
              <a:t>”, “</a:t>
            </a:r>
            <a:r>
              <a:rPr lang="en" altLang="zh-TW" sz="2000" i="1" dirty="0" err="1">
                <a:solidFill>
                  <a:srgbClr val="FF0000"/>
                </a:solidFill>
              </a:rPr>
              <a:t>mae</a:t>
            </a:r>
            <a:r>
              <a:rPr lang="en" altLang="zh-TW" sz="2000" i="1" dirty="0">
                <a:solidFill>
                  <a:srgbClr val="FF0000"/>
                </a:solidFill>
              </a:rPr>
              <a:t>”}, default=”</a:t>
            </a:r>
            <a:r>
              <a:rPr lang="en" altLang="zh-TW" sz="2000" i="1" dirty="0" err="1">
                <a:solidFill>
                  <a:srgbClr val="FF0000"/>
                </a:solidFill>
              </a:rPr>
              <a:t>mse</a:t>
            </a:r>
            <a:r>
              <a:rPr lang="en" altLang="zh-TW" sz="2000" i="1" dirty="0">
                <a:solidFill>
                  <a:srgbClr val="FF0000"/>
                </a:solidFill>
              </a:rPr>
              <a:t>” </a:t>
            </a:r>
          </a:p>
          <a:p>
            <a:r>
              <a:rPr lang="en" altLang="zh-TW" sz="2000" b="1" dirty="0" err="1"/>
              <a:t>max_depth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min_samples_split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default=2</a:t>
            </a:r>
          </a:p>
          <a:p>
            <a:r>
              <a:rPr lang="en" altLang="zh-TW" sz="2000" b="1" dirty="0" err="1"/>
              <a:t>min_samples_leaf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default=1</a:t>
            </a:r>
          </a:p>
          <a:p>
            <a:r>
              <a:rPr lang="en" altLang="zh-TW" sz="2000" b="1" dirty="0" err="1"/>
              <a:t>min_weight_fraction_leaf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default=0.0</a:t>
            </a:r>
          </a:p>
          <a:p>
            <a:r>
              <a:rPr lang="en" altLang="zh-TW" sz="2000" b="1" dirty="0" err="1"/>
              <a:t>max_features</a:t>
            </a:r>
            <a:r>
              <a:rPr lang="en" altLang="zh-TW" sz="2000" b="1" dirty="0"/>
              <a:t>: </a:t>
            </a:r>
            <a:r>
              <a:rPr lang="en" altLang="zh-TW" sz="2000" i="1" dirty="0"/>
              <a:t>{“auto”, “sqrt”, “log2”},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default=”auto”</a:t>
            </a:r>
          </a:p>
          <a:p>
            <a:r>
              <a:rPr lang="en" altLang="zh-TW" sz="2000" b="1" dirty="0" err="1"/>
              <a:t>max_leaf_nodes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min_impurity_decrease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default=0.0</a:t>
            </a:r>
          </a:p>
          <a:p>
            <a:r>
              <a:rPr lang="en" altLang="zh-TW" sz="2000" b="1" dirty="0" err="1"/>
              <a:t>min_impurity_split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default=None</a:t>
            </a:r>
          </a:p>
          <a:p>
            <a:r>
              <a:rPr lang="en" altLang="zh-TW" sz="2000" b="1" dirty="0"/>
              <a:t>Bootstrap: </a:t>
            </a:r>
            <a:r>
              <a:rPr lang="en" altLang="zh-TW" sz="2000" i="1" dirty="0"/>
              <a:t>bool, default=True</a:t>
            </a:r>
          </a:p>
          <a:p>
            <a:r>
              <a:rPr lang="en" altLang="zh-TW" sz="2000" b="1" dirty="0" err="1"/>
              <a:t>oob_score</a:t>
            </a:r>
            <a:r>
              <a:rPr lang="en" altLang="zh-TW" sz="2000" b="1" dirty="0"/>
              <a:t>: </a:t>
            </a:r>
            <a:r>
              <a:rPr lang="en" altLang="zh-TW" sz="2000" i="1" dirty="0"/>
              <a:t>bool, default=False</a:t>
            </a:r>
          </a:p>
          <a:p>
            <a:r>
              <a:rPr lang="en" altLang="zh-TW" sz="2000" b="1" dirty="0" err="1"/>
              <a:t>n_jobs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random_state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</a:t>
            </a:r>
            <a:r>
              <a:rPr lang="en" altLang="zh-TW" sz="2000" i="1" dirty="0" err="1"/>
              <a:t>RandomState</a:t>
            </a:r>
            <a:r>
              <a:rPr lang="en" altLang="zh-TW" sz="2000" i="1" dirty="0"/>
              <a:t> instance or None, default=None</a:t>
            </a:r>
            <a:endParaRPr lang="zh-TW" alt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6692DEB-0F8E-3D4D-84A4-7211D16FA53F}"/>
              </a:ext>
            </a:extLst>
          </p:cNvPr>
          <p:cNvSpPr/>
          <p:nvPr/>
        </p:nvSpPr>
        <p:spPr>
          <a:xfrm>
            <a:off x="7167932" y="2235200"/>
            <a:ext cx="487892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000" b="1" dirty="0"/>
              <a:t>Verbose: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default=0</a:t>
            </a:r>
          </a:p>
          <a:p>
            <a:r>
              <a:rPr lang="en" altLang="zh-TW" sz="2000" b="1" dirty="0" err="1"/>
              <a:t>warm_start</a:t>
            </a:r>
            <a:r>
              <a:rPr lang="en" altLang="zh-TW" sz="2000" b="1" dirty="0"/>
              <a:t>: </a:t>
            </a:r>
            <a:r>
              <a:rPr lang="en" altLang="zh-TW" sz="2000" i="1" dirty="0"/>
              <a:t>bool, default=False</a:t>
            </a:r>
          </a:p>
          <a:p>
            <a:r>
              <a:rPr lang="en" altLang="zh-TW" sz="2000" b="1" dirty="0" err="1"/>
              <a:t>class_weight</a:t>
            </a:r>
            <a:r>
              <a:rPr lang="en" altLang="zh-TW" sz="2000" b="1" dirty="0"/>
              <a:t>: </a:t>
            </a:r>
            <a:r>
              <a:rPr lang="en" altLang="zh-TW" sz="2000" i="1" dirty="0"/>
              <a:t>{“balanced”, “</a:t>
            </a:r>
            <a:r>
              <a:rPr lang="en" altLang="zh-TW" sz="2000" i="1" dirty="0" err="1"/>
              <a:t>balanced_subsample</a:t>
            </a:r>
            <a:r>
              <a:rPr lang="en" altLang="zh-TW" sz="2000" i="1" dirty="0"/>
              <a:t>”}, </a:t>
            </a:r>
            <a:r>
              <a:rPr lang="en" altLang="zh-TW" sz="2000" i="1" dirty="0" err="1"/>
              <a:t>dict</a:t>
            </a:r>
            <a:r>
              <a:rPr lang="en" altLang="zh-TW" sz="2000" i="1" dirty="0"/>
              <a:t> or list of </a:t>
            </a:r>
            <a:r>
              <a:rPr lang="en" altLang="zh-TW" sz="2000" i="1" dirty="0" err="1"/>
              <a:t>dicts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ccp_alpha</a:t>
            </a:r>
            <a:r>
              <a:rPr lang="en" altLang="zh-TW" sz="2000" b="1" dirty="0"/>
              <a:t>: </a:t>
            </a:r>
            <a:r>
              <a:rPr lang="en" altLang="zh-TW" sz="2000" i="1" dirty="0"/>
              <a:t>non-negative float, default=0.0</a:t>
            </a:r>
          </a:p>
          <a:p>
            <a:r>
              <a:rPr lang="en" altLang="zh-TW" sz="2000" b="1" dirty="0" err="1"/>
              <a:t>max_samples</a:t>
            </a:r>
            <a:r>
              <a:rPr lang="en-US" altLang="zh-TW" sz="2000" b="1" dirty="0"/>
              <a:t>:</a:t>
            </a:r>
            <a:r>
              <a:rPr lang="en" altLang="zh-TW" sz="2000" b="1" dirty="0"/>
              <a:t>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default=None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61774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C798C-66AF-D84B-BD9B-82C8AC3E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" y="-200931"/>
            <a:ext cx="11845499" cy="1325563"/>
          </a:xfrm>
        </p:spPr>
        <p:txBody>
          <a:bodyPr/>
          <a:lstStyle/>
          <a:p>
            <a:r>
              <a:rPr kumimoji="1" lang="en" altLang="zh-TW" b="1" dirty="0" err="1"/>
              <a:t>sklearn.ensemble.RandomForestRegressor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B9705-780A-B746-9A17-FB6CB64BA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795112"/>
            <a:ext cx="11861800" cy="1265917"/>
          </a:xfrm>
        </p:spPr>
        <p:txBody>
          <a:bodyPr>
            <a:normAutofit fontScale="92500"/>
          </a:bodyPr>
          <a:lstStyle/>
          <a:p>
            <a:r>
              <a:rPr lang="en" altLang="zh-TW" sz="2000" i="1" dirty="0"/>
              <a:t>class </a:t>
            </a:r>
            <a:r>
              <a:rPr lang="en" altLang="zh-TW" sz="2000" dirty="0" err="1"/>
              <a:t>sklearn.ensemble.RandomForestRegressor</a:t>
            </a:r>
            <a:r>
              <a:rPr lang="en" altLang="zh-TW" sz="2000" dirty="0"/>
              <a:t>(</a:t>
            </a:r>
            <a:r>
              <a:rPr lang="en" altLang="zh-TW" sz="2000" i="1" dirty="0" err="1"/>
              <a:t>n_estimators</a:t>
            </a:r>
            <a:r>
              <a:rPr lang="en" altLang="zh-TW" sz="2000" i="1" dirty="0"/>
              <a:t>=100</a:t>
            </a:r>
            <a:r>
              <a:rPr lang="en" altLang="zh-TW" sz="2000" dirty="0"/>
              <a:t>, </a:t>
            </a:r>
            <a:r>
              <a:rPr lang="en" altLang="zh-TW" sz="2000" i="1" dirty="0"/>
              <a:t>*</a:t>
            </a:r>
            <a:r>
              <a:rPr lang="en" altLang="zh-TW" sz="2000" dirty="0"/>
              <a:t>, </a:t>
            </a:r>
            <a:r>
              <a:rPr lang="en" altLang="zh-TW" sz="2000" i="1" dirty="0"/>
              <a:t>criterion='</a:t>
            </a:r>
            <a:r>
              <a:rPr lang="en" altLang="zh-TW" sz="2000" i="1" dirty="0" err="1"/>
              <a:t>mse</a:t>
            </a:r>
            <a:r>
              <a:rPr lang="en" altLang="zh-TW" sz="2000" i="1" dirty="0"/>
              <a:t>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max_depth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min_samples_split</a:t>
            </a:r>
            <a:r>
              <a:rPr lang="en" altLang="zh-TW" sz="2000" i="1" dirty="0"/>
              <a:t>=2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min_samples_leaf</a:t>
            </a:r>
            <a:r>
              <a:rPr lang="en" altLang="zh-TW" sz="2000" i="1" dirty="0"/>
              <a:t>=1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min_weight_fraction_leaf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max_features</a:t>
            </a:r>
            <a:r>
              <a:rPr lang="en" altLang="zh-TW" sz="2000" i="1" dirty="0"/>
              <a:t>='auto'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max_leaf_nodes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min_impurity_decrease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min_impurity_split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bootstrap=True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oob_score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n_jobs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random_state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verbose=0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warm_start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ccp_alpha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max_samples</a:t>
            </a:r>
            <a:r>
              <a:rPr lang="en" altLang="zh-TW" sz="2000" i="1" dirty="0"/>
              <a:t>=None</a:t>
            </a:r>
            <a:r>
              <a:rPr lang="en" altLang="zh-TW" sz="2000" dirty="0"/>
              <a:t>)</a:t>
            </a:r>
            <a:endParaRPr kumimoji="1" lang="zh-TW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8C3B43-5F03-3043-BBE0-BF01CA4CA245}"/>
              </a:ext>
            </a:extLst>
          </p:cNvPr>
          <p:cNvSpPr/>
          <p:nvPr/>
        </p:nvSpPr>
        <p:spPr>
          <a:xfrm>
            <a:off x="185056" y="2235199"/>
            <a:ext cx="8958944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3200" b="1" dirty="0"/>
              <a:t>Criterion: </a:t>
            </a:r>
            <a:r>
              <a:rPr lang="zh-CN" altLang="en-US" sz="3200" b="1" dirty="0"/>
              <a:t>選擇切割點</a:t>
            </a:r>
            <a:endParaRPr lang="en-US" altLang="zh-TW" sz="32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800" dirty="0"/>
              <a:t>透過評估指標找出誤差值最小樹的特徵選擇與切割點</a:t>
            </a:r>
            <a:endParaRPr lang="en-US" altLang="zh-CN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" altLang="zh-TW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altLang="zh-TW" sz="2400" dirty="0"/>
              <a:t>Mean Square Error (MSE) </a:t>
            </a:r>
          </a:p>
          <a:p>
            <a:pPr lvl="1"/>
            <a:endParaRPr lang="en" altLang="zh-TW" sz="2400" dirty="0"/>
          </a:p>
          <a:p>
            <a:pPr lvl="1"/>
            <a:endParaRPr lang="en" altLang="zh-TW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" altLang="zh-TW" sz="2400" dirty="0"/>
              <a:t>Mean Absolute Error (MAE) </a:t>
            </a:r>
          </a:p>
          <a:p>
            <a:r>
              <a:rPr lang="en" altLang="zh-TW" sz="2000" i="1" dirty="0"/>
              <a:t> 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9DA3652-B781-D347-A821-CD078B4B8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772" y="3199306"/>
            <a:ext cx="2825750" cy="107960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A63DA71-448B-414F-A2B4-652832355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787" y="4375069"/>
            <a:ext cx="2693719" cy="103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45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CAE04D-C21D-754A-9242-7AA8D1A7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31" y="-157922"/>
            <a:ext cx="10515600" cy="1325563"/>
          </a:xfrm>
        </p:spPr>
        <p:txBody>
          <a:bodyPr/>
          <a:lstStyle/>
          <a:p>
            <a:r>
              <a:rPr lang="en" altLang="zh-TW" b="1" dirty="0"/>
              <a:t>Regressor Example: Salary prediction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15E0230-EA59-C948-B731-831F3069918B}"/>
              </a:ext>
            </a:extLst>
          </p:cNvPr>
          <p:cNvSpPr/>
          <p:nvPr/>
        </p:nvSpPr>
        <p:spPr>
          <a:xfrm>
            <a:off x="838200" y="1196670"/>
            <a:ext cx="107857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有一位求職者職位為</a:t>
            </a:r>
            <a:r>
              <a:rPr lang="en-US" altLang="zh-CN" sz="2400" dirty="0"/>
              <a:t>6.5</a:t>
            </a:r>
            <a:r>
              <a:rPr lang="zh-CN" altLang="en-US" sz="2400" dirty="0"/>
              <a:t>，且宣稱前一份薪資為</a:t>
            </a:r>
            <a:r>
              <a:rPr lang="en-US" altLang="zh-CN" sz="2400" dirty="0"/>
              <a:t>160000</a:t>
            </a:r>
            <a:r>
              <a:rPr lang="zh-CN" altLang="en-US" sz="2400" dirty="0"/>
              <a:t>，在錄取前先預測求職者是否前份工作薪資是否屬實（隨機森林預測）</a:t>
            </a:r>
            <a:endParaRPr lang="zh-TW" altLang="en-US" sz="2400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5ABC652-402A-4245-B010-9370E35F8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9728" y="2282038"/>
            <a:ext cx="5604164" cy="391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153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1FF9B1-CDF9-F441-A5A0-00F78B3BD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84639"/>
            <a:ext cx="10515600" cy="1325563"/>
          </a:xfrm>
        </p:spPr>
        <p:txBody>
          <a:bodyPr/>
          <a:lstStyle/>
          <a:p>
            <a:r>
              <a:rPr kumimoji="1" lang="zh-CN" altLang="en-US" dirty="0"/>
              <a:t>補</a:t>
            </a:r>
            <a:r>
              <a:rPr kumimoji="1" lang="en-US" altLang="zh-CN" dirty="0"/>
              <a:t>:</a:t>
            </a:r>
            <a:r>
              <a:rPr kumimoji="1" lang="en-US" altLang="zh-TW" dirty="0" err="1"/>
              <a:t>Boostrap</a:t>
            </a:r>
            <a:r>
              <a:rPr kumimoji="1" lang="en-US" altLang="zh-TW" dirty="0"/>
              <a:t>(</a:t>
            </a:r>
            <a:r>
              <a:rPr kumimoji="1" lang="zh-CN" altLang="en-US" dirty="0"/>
              <a:t>自舉法</a:t>
            </a:r>
            <a:r>
              <a:rPr kumimoji="1" lang="en-US" altLang="zh-CN" dirty="0"/>
              <a:t>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A14B84-56F5-BA4D-A864-7038D8B16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84461"/>
            <a:ext cx="10515600" cy="4351338"/>
          </a:xfrm>
        </p:spPr>
        <p:txBody>
          <a:bodyPr/>
          <a:lstStyle/>
          <a:p>
            <a:r>
              <a:rPr lang="zh-TW" altLang="en-US" b="1" dirty="0"/>
              <a:t>自身樣本重採樣的方法</a:t>
            </a:r>
            <a:r>
              <a:rPr lang="zh-TW" altLang="en-US" dirty="0"/>
              <a:t>來</a:t>
            </a:r>
            <a:r>
              <a:rPr lang="zh-TW" altLang="en-US" b="1" dirty="0"/>
              <a:t>估計真實分佈</a:t>
            </a:r>
            <a:endParaRPr lang="en-US" altLang="zh-TW" b="1" dirty="0"/>
          </a:p>
          <a:p>
            <a:r>
              <a:rPr lang="zh-CN" altLang="en-US" dirty="0"/>
              <a:t>適合使用在</a:t>
            </a:r>
            <a:r>
              <a:rPr lang="zh-TW" altLang="en-US" dirty="0"/>
              <a:t>當不知道樣本分佈之情況</a:t>
            </a:r>
            <a:endParaRPr lang="en-US" altLang="zh-TW" dirty="0"/>
          </a:p>
          <a:p>
            <a:r>
              <a:rPr lang="zh-TW" altLang="en-US" dirty="0"/>
              <a:t>整合多個弱分類器，成為一個強大的分類器</a:t>
            </a:r>
            <a:endParaRPr lang="en-US" altLang="zh-TW" dirty="0"/>
          </a:p>
          <a:p>
            <a:endParaRPr lang="zh-TW" altLang="en-US" dirty="0"/>
          </a:p>
          <a:p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87AF65B-6E00-F643-93B2-1196D5012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5490" y="1513375"/>
            <a:ext cx="6025573" cy="323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424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2A071E-4BA0-D844-ADED-61B32AF18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0019"/>
            <a:ext cx="10515600" cy="1325563"/>
          </a:xfrm>
        </p:spPr>
        <p:txBody>
          <a:bodyPr/>
          <a:lstStyle/>
          <a:p>
            <a:r>
              <a:rPr kumimoji="1" lang="zh-CN" altLang="en-US" dirty="0"/>
              <a:t>補充</a:t>
            </a:r>
            <a:r>
              <a:rPr kumimoji="1" lang="en-US" altLang="zh-CN" dirty="0"/>
              <a:t>:</a:t>
            </a:r>
            <a:r>
              <a:rPr kumimoji="1" lang="en-US" altLang="zh-TW" dirty="0"/>
              <a:t>Bagging V.S. Boosting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30B6C6-F02E-A642-9997-2A067F446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80" y="1185544"/>
            <a:ext cx="11765280" cy="4773295"/>
          </a:xfrm>
        </p:spPr>
        <p:txBody>
          <a:bodyPr>
            <a:normAutofit lnSpcReduction="10000"/>
          </a:bodyPr>
          <a:lstStyle/>
          <a:p>
            <a:r>
              <a:rPr lang="zh-TW" altLang="en-US" b="1" dirty="0"/>
              <a:t>訓練樣本</a:t>
            </a:r>
            <a:r>
              <a:rPr lang="en-US" altLang="zh-TW" b="1" dirty="0"/>
              <a:t>:</a:t>
            </a:r>
            <a:endParaRPr lang="zh-TW" altLang="en-US" dirty="0"/>
          </a:p>
          <a:p>
            <a:pPr lvl="1"/>
            <a:r>
              <a:rPr lang="en" altLang="zh-TW" b="1" dirty="0"/>
              <a:t>Bagging</a:t>
            </a:r>
            <a:r>
              <a:rPr lang="en" altLang="zh-TW" dirty="0"/>
              <a:t>: </a:t>
            </a:r>
            <a:r>
              <a:rPr lang="zh-TW" altLang="en-US" dirty="0"/>
              <a:t>每一次的訓練集是隨機抽取</a:t>
            </a:r>
            <a:r>
              <a:rPr lang="en-US" altLang="zh-TW" dirty="0"/>
              <a:t>(</a:t>
            </a:r>
            <a:r>
              <a:rPr lang="zh-TW" altLang="en-US" dirty="0"/>
              <a:t>每個樣本權重一致</a:t>
            </a:r>
            <a:r>
              <a:rPr lang="en-US" altLang="zh-TW" dirty="0"/>
              <a:t>)</a:t>
            </a:r>
            <a:r>
              <a:rPr lang="zh-TW" altLang="en-US" dirty="0"/>
              <a:t>，抽出可放回，以獨立同分布選取的訓練樣本子集訓練弱分類器。</a:t>
            </a:r>
          </a:p>
          <a:p>
            <a:pPr lvl="1"/>
            <a:r>
              <a:rPr lang="en" altLang="zh-TW" b="1" dirty="0"/>
              <a:t>Boosting</a:t>
            </a:r>
            <a:r>
              <a:rPr lang="en" altLang="zh-TW" dirty="0"/>
              <a:t>: </a:t>
            </a:r>
            <a:r>
              <a:rPr lang="zh-TW" altLang="en-US" dirty="0"/>
              <a:t>每一次的訓練集不變，訓練集之間的選擇不是獨立的，每一是選擇的訓練集都是依賴上一次學習得結果，根據錯誤率</a:t>
            </a:r>
            <a:r>
              <a:rPr lang="en-US" altLang="zh-TW" dirty="0"/>
              <a:t>(</a:t>
            </a:r>
            <a:r>
              <a:rPr lang="zh-TW" altLang="en-US" dirty="0"/>
              <a:t>給予訓練樣本不同的權重</a:t>
            </a:r>
            <a:r>
              <a:rPr lang="en-US" altLang="zh-TW" dirty="0"/>
              <a:t>)</a:t>
            </a:r>
            <a:r>
              <a:rPr lang="zh-TW" altLang="en-US" dirty="0"/>
              <a:t>取樣。</a:t>
            </a:r>
          </a:p>
          <a:p>
            <a:r>
              <a:rPr lang="zh-TW" altLang="en-US" b="1" dirty="0"/>
              <a:t>分類器</a:t>
            </a:r>
            <a:r>
              <a:rPr lang="en-US" altLang="zh-TW" b="1" dirty="0"/>
              <a:t>:</a:t>
            </a:r>
            <a:endParaRPr lang="zh-TW" altLang="en-US" dirty="0"/>
          </a:p>
          <a:p>
            <a:pPr lvl="1"/>
            <a:r>
              <a:rPr lang="en" altLang="zh-TW" b="1" dirty="0"/>
              <a:t>Bagging</a:t>
            </a:r>
            <a:r>
              <a:rPr lang="en" altLang="zh-TW" dirty="0"/>
              <a:t>: </a:t>
            </a:r>
            <a:r>
              <a:rPr lang="zh-TW" altLang="en-US" dirty="0"/>
              <a:t>每個分類器的權重相等。</a:t>
            </a:r>
          </a:p>
          <a:p>
            <a:pPr lvl="1"/>
            <a:r>
              <a:rPr lang="en" altLang="zh-TW" b="1" dirty="0"/>
              <a:t>Boosting</a:t>
            </a:r>
            <a:r>
              <a:rPr lang="en" altLang="zh-TW" dirty="0"/>
              <a:t>: </a:t>
            </a:r>
            <a:r>
              <a:rPr lang="zh-TW" altLang="en-US" dirty="0"/>
              <a:t>每個弱分類器都有相應的權重，對於分類誤差小的分類器會有更大的權重。</a:t>
            </a:r>
          </a:p>
          <a:p>
            <a:r>
              <a:rPr lang="zh-TW" altLang="en-US" b="1" dirty="0"/>
              <a:t>每個分類器的取得</a:t>
            </a:r>
            <a:r>
              <a:rPr lang="en-US" altLang="zh-TW" b="1" dirty="0"/>
              <a:t>:</a:t>
            </a:r>
            <a:endParaRPr lang="zh-TW" altLang="en-US" dirty="0"/>
          </a:p>
          <a:p>
            <a:pPr lvl="1"/>
            <a:r>
              <a:rPr lang="en" altLang="zh-TW" b="1" dirty="0"/>
              <a:t>Bagging</a:t>
            </a:r>
            <a:r>
              <a:rPr lang="en" altLang="zh-TW" dirty="0"/>
              <a:t>: </a:t>
            </a:r>
            <a:r>
              <a:rPr lang="zh-TW" altLang="en-US" dirty="0"/>
              <a:t>每個分類器可以並行生成。</a:t>
            </a:r>
          </a:p>
          <a:p>
            <a:pPr lvl="1"/>
            <a:r>
              <a:rPr lang="en" altLang="zh-TW" b="1" dirty="0"/>
              <a:t>Boosting</a:t>
            </a:r>
            <a:r>
              <a:rPr lang="en" altLang="zh-TW" dirty="0"/>
              <a:t>: </a:t>
            </a:r>
            <a:r>
              <a:rPr lang="zh-TW" altLang="en-US" dirty="0"/>
              <a:t>每個弱分類器只能依賴上一次的分類器順序生成。</a:t>
            </a:r>
          </a:p>
          <a:p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284F497-F63B-5549-A002-BF4CDF75EBFD}"/>
              </a:ext>
            </a:extLst>
          </p:cNvPr>
          <p:cNvSpPr/>
          <p:nvPr/>
        </p:nvSpPr>
        <p:spPr>
          <a:xfrm>
            <a:off x="883920" y="576435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b="0" i="1" u="none" strike="noStrike" dirty="0">
                <a:solidFill>
                  <a:srgbClr val="292929"/>
                </a:solidFill>
                <a:effectLst/>
                <a:latin typeface="charter" panose="02040503050506020203" pitchFamily="18" charset="0"/>
              </a:rPr>
              <a:t>1. </a:t>
            </a:r>
            <a:r>
              <a:rPr lang="en" altLang="zh-TW" b="0" i="1" u="none" strike="noStrike" dirty="0">
                <a:solidFill>
                  <a:srgbClr val="292929"/>
                </a:solidFill>
                <a:effectLst/>
                <a:latin typeface="charter" panose="02040503050506020203" pitchFamily="18" charset="0"/>
              </a:rPr>
              <a:t>Random Forest : Bagging + Decision tree</a:t>
            </a:r>
            <a:br>
              <a:rPr lang="en" altLang="zh-TW" dirty="0"/>
            </a:br>
            <a:r>
              <a:rPr lang="en" altLang="zh-TW" b="0" i="1" u="none" strike="noStrike" dirty="0">
                <a:solidFill>
                  <a:srgbClr val="292929"/>
                </a:solidFill>
                <a:effectLst/>
                <a:latin typeface="charter" panose="02040503050506020203" pitchFamily="18" charset="0"/>
              </a:rPr>
              <a:t>2. Boosting Tree : AdaBoost + Decision tree</a:t>
            </a:r>
            <a:br>
              <a:rPr lang="en" altLang="zh-TW" dirty="0"/>
            </a:br>
            <a:r>
              <a:rPr lang="en" altLang="zh-TW" b="0" i="1" u="none" strike="noStrike" dirty="0">
                <a:solidFill>
                  <a:srgbClr val="292929"/>
                </a:solidFill>
                <a:effectLst/>
                <a:latin typeface="charter" panose="02040503050506020203" pitchFamily="18" charset="0"/>
              </a:rPr>
              <a:t>3. GBDT : Gradient Boost + Decision tree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2294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7514A863-E416-5949-98DF-D3905CC9F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370" y="388711"/>
            <a:ext cx="11751129" cy="4351338"/>
          </a:xfrm>
        </p:spPr>
        <p:txBody>
          <a:bodyPr/>
          <a:lstStyle/>
          <a:p>
            <a:r>
              <a:rPr lang="en" altLang="zh-TW" dirty="0">
                <a:hlinkClick r:id="rId2"/>
              </a:rPr>
              <a:t>https://</a:t>
            </a:r>
            <a:r>
              <a:rPr lang="en" altLang="zh-TW" dirty="0" err="1">
                <a:hlinkClick r:id="rId2"/>
              </a:rPr>
              <a:t>medium.com</a:t>
            </a:r>
            <a:r>
              <a:rPr lang="en" altLang="zh-TW" dirty="0">
                <a:hlinkClick r:id="rId2"/>
              </a:rPr>
              <a:t>/</a:t>
            </a:r>
            <a:r>
              <a:rPr lang="en" altLang="zh-TW" dirty="0" err="1">
                <a:hlinkClick r:id="rId2"/>
              </a:rPr>
              <a:t>chung-yi</a:t>
            </a:r>
            <a:r>
              <a:rPr lang="en" altLang="zh-TW" dirty="0">
                <a:hlinkClick r:id="rId2"/>
              </a:rPr>
              <a:t>/ml</a:t>
            </a:r>
            <a:r>
              <a:rPr lang="zh-TW" altLang="en-US" dirty="0">
                <a:hlinkClick r:id="rId2"/>
              </a:rPr>
              <a:t>入門</a:t>
            </a:r>
            <a:r>
              <a:rPr lang="en-US" altLang="zh-TW" dirty="0">
                <a:hlinkClick r:id="rId2"/>
              </a:rPr>
              <a:t>-</a:t>
            </a:r>
            <a:r>
              <a:rPr lang="zh-TW" altLang="en-US" dirty="0">
                <a:hlinkClick r:id="rId2"/>
              </a:rPr>
              <a:t>十七</a:t>
            </a:r>
            <a:r>
              <a:rPr lang="en-US" altLang="zh-TW" dirty="0">
                <a:hlinkClick r:id="rId2"/>
              </a:rPr>
              <a:t>-</a:t>
            </a:r>
            <a:r>
              <a:rPr lang="zh-TW" altLang="en-US" dirty="0">
                <a:hlinkClick r:id="rId2"/>
              </a:rPr>
              <a:t>隨機森林</a:t>
            </a:r>
            <a:r>
              <a:rPr lang="en-US" altLang="zh-TW" dirty="0">
                <a:hlinkClick r:id="rId2"/>
              </a:rPr>
              <a:t>-</a:t>
            </a:r>
            <a:r>
              <a:rPr lang="en" altLang="zh-TW" dirty="0">
                <a:hlinkClick r:id="rId2"/>
              </a:rPr>
              <a:t>random-forest-6afc24871857</a:t>
            </a:r>
            <a:endParaRPr lang="en" altLang="zh-TW" dirty="0"/>
          </a:p>
          <a:p>
            <a:r>
              <a:rPr lang="en" altLang="zh-TW" dirty="0">
                <a:hlinkClick r:id="rId3"/>
              </a:rPr>
              <a:t>https://www.stat.berkeley.edu/~breiman/RandomForests/cc_home.htm</a:t>
            </a:r>
            <a:endParaRPr lang="en" altLang="zh-TW" dirty="0"/>
          </a:p>
          <a:p>
            <a:r>
              <a:rPr lang="en" altLang="zh-TW" dirty="0">
                <a:hlinkClick r:id="rId4"/>
              </a:rPr>
              <a:t>https://scikit-learn.org/stable/modules/generated/sklearn.ensemble.RandomForestClassifier.html</a:t>
            </a:r>
            <a:endParaRPr lang="en" altLang="zh-TW" dirty="0"/>
          </a:p>
          <a:p>
            <a:r>
              <a:rPr lang="en" altLang="zh-TW" dirty="0">
                <a:hlinkClick r:id="rId5"/>
              </a:rPr>
              <a:t>https://</a:t>
            </a:r>
            <a:r>
              <a:rPr lang="en" altLang="zh-TW" dirty="0" err="1">
                <a:hlinkClick r:id="rId5"/>
              </a:rPr>
              <a:t>chtseng.wordpress.com</a:t>
            </a:r>
            <a:r>
              <a:rPr lang="en" altLang="zh-TW" dirty="0">
                <a:hlinkClick r:id="rId5"/>
              </a:rPr>
              <a:t>/2017/02/24/</a:t>
            </a:r>
            <a:r>
              <a:rPr lang="zh-TW" altLang="en-US" dirty="0">
                <a:hlinkClick r:id="rId5"/>
              </a:rPr>
              <a:t>隨機森林</a:t>
            </a:r>
            <a:r>
              <a:rPr lang="en" altLang="zh-TW" dirty="0">
                <a:hlinkClick r:id="rId5"/>
              </a:rPr>
              <a:t>random-forest/</a:t>
            </a:r>
            <a:endParaRPr lang="en" altLang="zh-TW" dirty="0"/>
          </a:p>
          <a:p>
            <a:r>
              <a:rPr lang="en" altLang="zh-TW" dirty="0">
                <a:hlinkClick r:id="rId6"/>
              </a:rPr>
              <a:t>https://www.datacamp.com/community/tutorials/random-forests-classifier-python</a:t>
            </a:r>
            <a:endParaRPr lang="en" altLang="zh-TW" dirty="0"/>
          </a:p>
          <a:p>
            <a:endParaRPr lang="en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98308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C50E26-BA32-4148-85D2-E64368101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" y="-187325"/>
            <a:ext cx="10515600" cy="1325563"/>
          </a:xfrm>
        </p:spPr>
        <p:txBody>
          <a:bodyPr/>
          <a:lstStyle/>
          <a:p>
            <a:r>
              <a:rPr kumimoji="1" lang="en-US" altLang="zh-TW" b="1" dirty="0"/>
              <a:t>Random Forest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FD5FA1-0AC0-EA48-A946-9D571C289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130" y="879113"/>
            <a:ext cx="11856720" cy="4351338"/>
          </a:xfrm>
        </p:spPr>
        <p:txBody>
          <a:bodyPr>
            <a:normAutofit/>
          </a:bodyPr>
          <a:lstStyle/>
          <a:p>
            <a:r>
              <a:rPr lang="zh-TW" altLang="en-US" sz="2400" dirty="0">
                <a:latin typeface="+mj-lt"/>
              </a:rPr>
              <a:t>由許多不同的決策樹</a:t>
            </a:r>
            <a:r>
              <a:rPr lang="en-US" altLang="zh-TW" sz="2400" dirty="0">
                <a:latin typeface="+mj-lt"/>
              </a:rPr>
              <a:t>(CART)</a:t>
            </a:r>
            <a:r>
              <a:rPr lang="zh-TW" altLang="en-US" sz="2400" dirty="0">
                <a:latin typeface="+mj-lt"/>
              </a:rPr>
              <a:t>所組成的一個學習器，並加入隨機分配的訓練資料，結合多個「弱學習器」來建構一個「強學習器」</a:t>
            </a:r>
            <a:endParaRPr lang="en-US" altLang="zh-TW" sz="2400" dirty="0">
              <a:latin typeface="+mj-lt"/>
            </a:endParaRPr>
          </a:p>
          <a:p>
            <a:r>
              <a:rPr lang="zh-CN" altLang="en-US" sz="2400" dirty="0">
                <a:latin typeface="+mj-lt"/>
              </a:rPr>
              <a:t>使用</a:t>
            </a:r>
            <a:r>
              <a:rPr lang="zh-TW" altLang="en-US" sz="2400" dirty="0">
                <a:latin typeface="+mj-lt"/>
              </a:rPr>
              <a:t>一個數據集，並利用</a:t>
            </a:r>
            <a:r>
              <a:rPr lang="en" altLang="zh-TW" sz="2400" dirty="0">
                <a:latin typeface="+mj-lt"/>
              </a:rPr>
              <a:t>Ensemble Method</a:t>
            </a:r>
            <a:r>
              <a:rPr lang="zh-TW" altLang="en" sz="2400" dirty="0">
                <a:latin typeface="+mj-lt"/>
              </a:rPr>
              <a:t>，</a:t>
            </a:r>
            <a:r>
              <a:rPr lang="zh-TW" altLang="en-US" sz="2400" dirty="0">
                <a:latin typeface="+mj-lt"/>
              </a:rPr>
              <a:t>形成多顆具差異性的</a:t>
            </a:r>
            <a:r>
              <a:rPr lang="en" altLang="zh-TW" sz="2400" dirty="0">
                <a:latin typeface="+mj-lt"/>
              </a:rPr>
              <a:t>CART</a:t>
            </a:r>
            <a:r>
              <a:rPr lang="zh-TW" altLang="en-US" sz="2400" dirty="0">
                <a:latin typeface="+mj-lt"/>
              </a:rPr>
              <a:t>樹</a:t>
            </a:r>
            <a:endParaRPr lang="en-US" altLang="zh-TW" sz="2400" dirty="0">
              <a:latin typeface="+mj-lt"/>
            </a:endParaRPr>
          </a:p>
          <a:p>
            <a:pPr lvl="1"/>
            <a:r>
              <a:rPr lang="en" altLang="zh-TW" dirty="0">
                <a:latin typeface="+mj-lt"/>
              </a:rPr>
              <a:t>Bagging(</a:t>
            </a:r>
            <a:r>
              <a:rPr lang="zh-CN" altLang="en-US" dirty="0">
                <a:latin typeface="+mj-lt"/>
              </a:rPr>
              <a:t>採用</a:t>
            </a:r>
            <a:r>
              <a:rPr lang="en" altLang="zh-TW" dirty="0">
                <a:latin typeface="+mj-lt"/>
              </a:rPr>
              <a:t>Bootstrap Aggregation):</a:t>
            </a:r>
          </a:p>
          <a:p>
            <a:pPr lvl="2"/>
            <a:r>
              <a:rPr lang="zh-TW" altLang="en-US" dirty="0">
                <a:latin typeface="+mj-lt"/>
              </a:rPr>
              <a:t>「重新取樣原有</a:t>
            </a:r>
            <a:r>
              <a:rPr lang="en" altLang="zh-TW" dirty="0">
                <a:latin typeface="+mj-lt"/>
              </a:rPr>
              <a:t>Data</a:t>
            </a:r>
            <a:r>
              <a:rPr lang="zh-TW" altLang="en-US" dirty="0">
                <a:latin typeface="+mj-lt"/>
              </a:rPr>
              <a:t>產生新</a:t>
            </a:r>
            <a:r>
              <a:rPr lang="en" altLang="zh-TW" dirty="0">
                <a:latin typeface="+mj-lt"/>
              </a:rPr>
              <a:t>Data</a:t>
            </a:r>
            <a:r>
              <a:rPr lang="zh-TW" altLang="en" dirty="0">
                <a:latin typeface="+mj-lt"/>
              </a:rPr>
              <a:t>，</a:t>
            </a:r>
            <a:r>
              <a:rPr lang="zh-TW" altLang="en-US" dirty="0">
                <a:latin typeface="+mj-lt"/>
              </a:rPr>
              <a:t>取樣過程均勻且可以重複取樣」，</a:t>
            </a:r>
            <a:r>
              <a:rPr lang="zh-CN" altLang="en-US" dirty="0">
                <a:latin typeface="+mj-lt"/>
              </a:rPr>
              <a:t>可使</a:t>
            </a:r>
            <a:r>
              <a:rPr lang="zh-TW" altLang="en-US" dirty="0">
                <a:latin typeface="+mj-lt"/>
              </a:rPr>
              <a:t>一組</a:t>
            </a:r>
            <a:r>
              <a:rPr lang="en" altLang="zh-TW" dirty="0">
                <a:latin typeface="+mj-lt"/>
              </a:rPr>
              <a:t>Data</a:t>
            </a:r>
            <a:r>
              <a:rPr lang="zh-TW" altLang="en-US" dirty="0">
                <a:latin typeface="+mj-lt"/>
              </a:rPr>
              <a:t>中生出多組</a:t>
            </a:r>
            <a:r>
              <a:rPr lang="en" altLang="zh-TW" dirty="0">
                <a:latin typeface="+mj-lt"/>
              </a:rPr>
              <a:t>Dataset</a:t>
            </a:r>
            <a:r>
              <a:rPr lang="zh-TW" altLang="en" dirty="0">
                <a:latin typeface="+mj-lt"/>
              </a:rPr>
              <a:t>。</a:t>
            </a:r>
          </a:p>
          <a:p>
            <a:pPr lvl="2"/>
            <a:r>
              <a:rPr lang="zh-TW" altLang="en-US" dirty="0">
                <a:latin typeface="+mj-lt"/>
              </a:rPr>
              <a:t>從</a:t>
            </a:r>
            <a:r>
              <a:rPr lang="en" altLang="zh-TW" dirty="0">
                <a:latin typeface="+mj-lt"/>
              </a:rPr>
              <a:t>Training dataset</a:t>
            </a:r>
            <a:r>
              <a:rPr lang="zh-TW" altLang="en-US" dirty="0">
                <a:latin typeface="+mj-lt"/>
              </a:rPr>
              <a:t>中取出</a:t>
            </a:r>
            <a:r>
              <a:rPr lang="en" altLang="zh-TW" dirty="0">
                <a:latin typeface="+mj-lt"/>
              </a:rPr>
              <a:t>K</a:t>
            </a:r>
            <a:r>
              <a:rPr lang="zh-TW" altLang="en-US" dirty="0">
                <a:latin typeface="+mj-lt"/>
              </a:rPr>
              <a:t>個樣本，再從這</a:t>
            </a:r>
            <a:r>
              <a:rPr lang="en" altLang="zh-TW" dirty="0">
                <a:latin typeface="+mj-lt"/>
              </a:rPr>
              <a:t>K</a:t>
            </a:r>
            <a:r>
              <a:rPr lang="zh-TW" altLang="en-US" dirty="0">
                <a:latin typeface="+mj-lt"/>
              </a:rPr>
              <a:t>個樣本訓練出</a:t>
            </a:r>
            <a:r>
              <a:rPr lang="en" altLang="zh-TW" dirty="0">
                <a:latin typeface="+mj-lt"/>
              </a:rPr>
              <a:t>K</a:t>
            </a:r>
            <a:r>
              <a:rPr lang="zh-TW" altLang="en-US" dirty="0">
                <a:latin typeface="+mj-lt"/>
              </a:rPr>
              <a:t>個分類器（在此為</a:t>
            </a:r>
            <a:r>
              <a:rPr lang="en" altLang="zh-TW" dirty="0">
                <a:latin typeface="+mj-lt"/>
              </a:rPr>
              <a:t>tree</a:t>
            </a:r>
            <a:r>
              <a:rPr lang="zh-TW" altLang="en" dirty="0">
                <a:latin typeface="+mj-lt"/>
              </a:rPr>
              <a:t>）。</a:t>
            </a:r>
            <a:r>
              <a:rPr lang="zh-TW" altLang="en-US" dirty="0">
                <a:latin typeface="+mj-lt"/>
              </a:rPr>
              <a:t>每次取出的</a:t>
            </a:r>
            <a:r>
              <a:rPr lang="en" altLang="zh-TW" dirty="0">
                <a:latin typeface="+mj-lt"/>
              </a:rPr>
              <a:t>K</a:t>
            </a:r>
            <a:r>
              <a:rPr lang="zh-TW" altLang="en-US" dirty="0">
                <a:latin typeface="+mj-lt"/>
              </a:rPr>
              <a:t>個樣本皆會再放回母體，因此這個</a:t>
            </a:r>
            <a:r>
              <a:rPr lang="en" altLang="zh-TW" dirty="0">
                <a:latin typeface="+mj-lt"/>
              </a:rPr>
              <a:t>K</a:t>
            </a:r>
            <a:r>
              <a:rPr lang="zh-TW" altLang="en-US" dirty="0">
                <a:latin typeface="+mj-lt"/>
              </a:rPr>
              <a:t>個樣本之間會有部份資料重複，不過由於每顆樹的樣本還是不同，因此訓練出的分類器（樹）之間是</a:t>
            </a:r>
            <a:r>
              <a:rPr lang="zh-TW" altLang="en-US" dirty="0">
                <a:solidFill>
                  <a:srgbClr val="FF0000"/>
                </a:solidFill>
                <a:latin typeface="+mj-lt"/>
              </a:rPr>
              <a:t>具有差異性</a:t>
            </a:r>
            <a:r>
              <a:rPr lang="zh-TW" altLang="en-US" dirty="0">
                <a:latin typeface="+mj-lt"/>
              </a:rPr>
              <a:t>的，而每個</a:t>
            </a:r>
            <a:r>
              <a:rPr lang="zh-TW" altLang="en-US" dirty="0">
                <a:solidFill>
                  <a:srgbClr val="FF0000"/>
                </a:solidFill>
                <a:latin typeface="+mj-lt"/>
              </a:rPr>
              <a:t>分類器的權重一致</a:t>
            </a:r>
            <a:r>
              <a:rPr lang="zh-TW" altLang="en-US" dirty="0">
                <a:latin typeface="+mj-lt"/>
              </a:rPr>
              <a:t>最後用</a:t>
            </a:r>
            <a:r>
              <a:rPr lang="zh-TW" altLang="en-US" dirty="0">
                <a:solidFill>
                  <a:srgbClr val="FF0000"/>
                </a:solidFill>
                <a:latin typeface="+mj-lt"/>
              </a:rPr>
              <a:t>投票方式</a:t>
            </a:r>
            <a:r>
              <a:rPr lang="en-US" altLang="zh-TW" dirty="0">
                <a:solidFill>
                  <a:srgbClr val="FF0000"/>
                </a:solidFill>
                <a:latin typeface="+mj-lt"/>
              </a:rPr>
              <a:t>(</a:t>
            </a:r>
            <a:r>
              <a:rPr lang="en" altLang="zh-TW" dirty="0">
                <a:solidFill>
                  <a:srgbClr val="FF0000"/>
                </a:solidFill>
                <a:latin typeface="+mj-lt"/>
              </a:rPr>
              <a:t>Majority vote)</a:t>
            </a:r>
            <a:r>
              <a:rPr lang="zh-TW" altLang="en-US" dirty="0">
                <a:latin typeface="+mj-lt"/>
              </a:rPr>
              <a:t>得到最終結果。</a:t>
            </a:r>
          </a:p>
          <a:p>
            <a:pPr lvl="2"/>
            <a:endParaRPr lang="en-US" altLang="zh-TW" dirty="0">
              <a:latin typeface="+mj-lt"/>
            </a:endParaRPr>
          </a:p>
          <a:p>
            <a:pPr lvl="1"/>
            <a:endParaRPr lang="en-US" altLang="zh-TW" dirty="0">
              <a:latin typeface="+mj-lt"/>
            </a:endParaRPr>
          </a:p>
          <a:p>
            <a:pPr marL="0" indent="0">
              <a:buNone/>
            </a:pPr>
            <a:endParaRPr kumimoji="1" lang="zh-TW" altLang="en-US" dirty="0">
              <a:latin typeface="+mj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44A9E80-BEB0-9A4E-92E9-7623C81A4B58}"/>
              </a:ext>
            </a:extLst>
          </p:cNvPr>
          <p:cNvSpPr/>
          <p:nvPr/>
        </p:nvSpPr>
        <p:spPr>
          <a:xfrm>
            <a:off x="4305081" y="183068"/>
            <a:ext cx="44857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TW" sz="3200" b="1" dirty="0">
                <a:latin typeface="+mj-lt"/>
              </a:rPr>
              <a:t>= Bagging + Decision Tree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0B5B74D-628E-084C-BB3B-5DECB1A2C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331" y="4326936"/>
            <a:ext cx="7266318" cy="238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29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2BB9B4-6CD2-6743-9211-102848931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069" y="1034597"/>
            <a:ext cx="10515600" cy="4351338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>
                <a:latin typeface="+mj-lt"/>
              </a:rPr>
              <a:t>從資料集中隨機選取</a:t>
            </a:r>
            <a:r>
              <a:rPr lang="en" altLang="zh-TW" dirty="0">
                <a:latin typeface="+mj-lt"/>
              </a:rPr>
              <a:t>n</a:t>
            </a:r>
            <a:r>
              <a:rPr lang="zh-TW" altLang="en-US" dirty="0">
                <a:latin typeface="+mj-lt"/>
              </a:rPr>
              <a:t>個資料，取完後放回。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>
                <a:latin typeface="+mj-lt"/>
              </a:rPr>
              <a:t>從選取的</a:t>
            </a:r>
            <a:r>
              <a:rPr lang="en" altLang="zh-TW" dirty="0">
                <a:latin typeface="+mj-lt"/>
              </a:rPr>
              <a:t>n</a:t>
            </a:r>
            <a:r>
              <a:rPr lang="zh-TW" altLang="en-US" dirty="0">
                <a:latin typeface="+mj-lt"/>
              </a:rPr>
              <a:t>個資料中，訓練出決策樹。對每一個節點：</a:t>
            </a:r>
            <a:br>
              <a:rPr lang="zh-TW" altLang="en-US" dirty="0">
                <a:latin typeface="+mj-lt"/>
              </a:rPr>
            </a:br>
            <a:r>
              <a:rPr lang="en" altLang="zh-TW" dirty="0">
                <a:latin typeface="+mj-lt"/>
              </a:rPr>
              <a:t>a. </a:t>
            </a:r>
            <a:r>
              <a:rPr lang="zh-TW" altLang="en-US" dirty="0">
                <a:latin typeface="+mj-lt"/>
              </a:rPr>
              <a:t>隨機選取</a:t>
            </a:r>
            <a:r>
              <a:rPr lang="en" altLang="zh-TW" dirty="0">
                <a:latin typeface="+mj-lt"/>
              </a:rPr>
              <a:t>d</a:t>
            </a:r>
            <a:r>
              <a:rPr lang="zh-TW" altLang="en-US" dirty="0">
                <a:latin typeface="+mj-lt"/>
              </a:rPr>
              <a:t>個特徵</a:t>
            </a:r>
            <a:br>
              <a:rPr lang="zh-TW" altLang="en-US" dirty="0">
                <a:latin typeface="+mj-lt"/>
              </a:rPr>
            </a:br>
            <a:r>
              <a:rPr lang="en" altLang="zh-TW" dirty="0">
                <a:latin typeface="+mj-lt"/>
              </a:rPr>
              <a:t>b. </a:t>
            </a:r>
            <a:r>
              <a:rPr lang="zh-TW" altLang="en-US" dirty="0">
                <a:latin typeface="+mj-lt"/>
              </a:rPr>
              <a:t>使用特徵分割該節點（信息增益，</a:t>
            </a:r>
            <a:r>
              <a:rPr lang="en" altLang="zh-TW" dirty="0">
                <a:latin typeface="+mj-lt"/>
              </a:rPr>
              <a:t>information gain</a:t>
            </a:r>
            <a:r>
              <a:rPr lang="en-US" altLang="zh-TW" dirty="0">
                <a:latin typeface="+mj-lt"/>
              </a:rPr>
              <a:t>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>
                <a:latin typeface="+mj-lt"/>
              </a:rPr>
              <a:t>重複</a:t>
            </a:r>
            <a:r>
              <a:rPr lang="en" altLang="zh-TW" dirty="0">
                <a:latin typeface="+mj-lt"/>
              </a:rPr>
              <a:t>k</a:t>
            </a:r>
            <a:r>
              <a:rPr lang="zh-TW" altLang="en-US" dirty="0">
                <a:latin typeface="+mj-lt"/>
              </a:rPr>
              <a:t>次步驟</a:t>
            </a:r>
            <a:r>
              <a:rPr lang="en-US" altLang="zh-TW" dirty="0">
                <a:latin typeface="+mj-lt"/>
              </a:rPr>
              <a:t>1~</a:t>
            </a:r>
            <a:r>
              <a:rPr lang="zh-TW" altLang="en-US" dirty="0">
                <a:latin typeface="+mj-lt"/>
              </a:rPr>
              <a:t>步驟</a:t>
            </a:r>
            <a:r>
              <a:rPr lang="en-US" altLang="zh-TW" dirty="0">
                <a:latin typeface="+mj-lt"/>
              </a:rPr>
              <a:t>2</a:t>
            </a:r>
            <a:r>
              <a:rPr lang="zh-TW" altLang="en-US" dirty="0">
                <a:latin typeface="+mj-lt"/>
              </a:rPr>
              <a:t>，產生</a:t>
            </a:r>
            <a:r>
              <a:rPr lang="en-US" altLang="zh-TW" dirty="0">
                <a:latin typeface="+mj-lt"/>
              </a:rPr>
              <a:t>k</a:t>
            </a:r>
            <a:r>
              <a:rPr lang="zh-CN" altLang="en-US" dirty="0">
                <a:latin typeface="+mj-lt"/>
              </a:rPr>
              <a:t>棵決策樹</a:t>
            </a:r>
            <a:endParaRPr lang="en-US" altLang="zh-TW" dirty="0">
              <a:latin typeface="+mj-lt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>
                <a:latin typeface="+mj-lt"/>
              </a:rPr>
              <a:t>匯總所有決策樹的預測，以</a:t>
            </a:r>
            <a:r>
              <a:rPr lang="zh-TW" altLang="en-US" b="1" dirty="0">
                <a:latin typeface="+mj-lt"/>
              </a:rPr>
              <a:t>多數決</a:t>
            </a:r>
            <a:r>
              <a:rPr lang="zh-TW" altLang="en-US" dirty="0">
                <a:latin typeface="+mj-lt"/>
              </a:rPr>
              <a:t>的方式，來決定分類結果。</a:t>
            </a:r>
          </a:p>
          <a:p>
            <a:pPr>
              <a:lnSpc>
                <a:spcPct val="150000"/>
              </a:lnSpc>
            </a:pPr>
            <a:endParaRPr kumimoji="1" lang="zh-TW" altLang="en-US" dirty="0">
              <a:latin typeface="+mj-lt"/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0A636BA4-DD57-2E4B-BE71-4384FE3F42AF}"/>
              </a:ext>
            </a:extLst>
          </p:cNvPr>
          <p:cNvSpPr txBox="1">
            <a:spLocks/>
          </p:cNvSpPr>
          <p:nvPr/>
        </p:nvSpPr>
        <p:spPr>
          <a:xfrm>
            <a:off x="68580" y="-1873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b="1" dirty="0"/>
              <a:t>Random Forest</a:t>
            </a:r>
            <a:r>
              <a:rPr kumimoji="1" lang="zh-TW" altLang="en-US" b="1" dirty="0"/>
              <a:t> </a:t>
            </a:r>
            <a:r>
              <a:rPr kumimoji="1" lang="en-US" altLang="zh-TW" b="1" dirty="0"/>
              <a:t>Steps</a:t>
            </a:r>
            <a:endParaRPr kumimoji="1"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4173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C16B81-33EF-4741-9398-131F071EC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6" y="109806"/>
            <a:ext cx="10515600" cy="1325563"/>
          </a:xfrm>
        </p:spPr>
        <p:txBody>
          <a:bodyPr/>
          <a:lstStyle/>
          <a:p>
            <a:r>
              <a:rPr kumimoji="1" lang="zh-TW" altLang="en-US" dirty="0"/>
              <a:t>應用場景</a:t>
            </a:r>
            <a:r>
              <a:rPr kumimoji="1" lang="en-US" altLang="zh-TW" dirty="0"/>
              <a:t>(Use Cases)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12DA9C-954C-6845-852C-9E46C28D02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452" y="1435369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zh-TW" dirty="0">
                <a:latin typeface="+mj-lt"/>
              </a:rPr>
              <a:t>對離散值的分類</a:t>
            </a:r>
            <a:endParaRPr lang="en-US" altLang="zh-TW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zh-TW" altLang="zh-TW" dirty="0">
                <a:latin typeface="+mj-lt"/>
              </a:rPr>
              <a:t>對連續值的回歸</a:t>
            </a:r>
            <a:endParaRPr lang="en-US" altLang="zh-TW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zh-TW" altLang="zh-TW" dirty="0">
                <a:latin typeface="+mj-lt"/>
              </a:rPr>
              <a:t>異常點檢測</a:t>
            </a:r>
            <a:r>
              <a:rPr lang="en-US" altLang="zh-TW" dirty="0">
                <a:latin typeface="+mj-lt"/>
              </a:rPr>
              <a:t>-</a:t>
            </a:r>
            <a:r>
              <a:rPr lang="zh-TW" altLang="zh-TW" dirty="0">
                <a:latin typeface="+mj-lt"/>
              </a:rPr>
              <a:t>找出數據中離群值（</a:t>
            </a:r>
            <a:r>
              <a:rPr lang="zh-TW" altLang="en-US" dirty="0">
                <a:latin typeface="+mj-lt"/>
              </a:rPr>
              <a:t>具</a:t>
            </a:r>
            <a:r>
              <a:rPr lang="zh-TW" altLang="zh-TW" dirty="0">
                <a:latin typeface="+mj-lt"/>
              </a:rPr>
              <a:t>顯著不同的數據點）</a:t>
            </a:r>
            <a:endParaRPr lang="en-US" altLang="zh-TW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US" altLang="zh-TW" dirty="0" err="1">
                <a:latin typeface="+mj-lt"/>
              </a:rPr>
              <a:t>Eg.</a:t>
            </a:r>
            <a:r>
              <a:rPr lang="zh-TW" altLang="zh-TW" dirty="0">
                <a:latin typeface="+mj-lt"/>
              </a:rPr>
              <a:t>不正常高額存款</a:t>
            </a:r>
            <a:r>
              <a:rPr lang="zh-TW" altLang="en-US" dirty="0">
                <a:latin typeface="+mj-lt"/>
              </a:rPr>
              <a:t>、洗錢、保險詐欺</a:t>
            </a:r>
            <a:endParaRPr lang="en-US" altLang="zh-TW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72655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8EB4F3-2940-3247-B3CB-D8BD0E263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90" y="113665"/>
            <a:ext cx="10515600" cy="1325563"/>
          </a:xfrm>
        </p:spPr>
        <p:txBody>
          <a:bodyPr/>
          <a:lstStyle/>
          <a:p>
            <a:r>
              <a:rPr kumimoji="1" lang="zh-TW" altLang="en-US" dirty="0"/>
              <a:t>優點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9E22D-9C49-8345-B015-E32E32297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1439228"/>
            <a:ext cx="11151870" cy="4351338"/>
          </a:xfrm>
        </p:spPr>
        <p:txBody>
          <a:bodyPr>
            <a:normAutofit/>
          </a:bodyPr>
          <a:lstStyle/>
          <a:p>
            <a:r>
              <a:rPr lang="zh-CN" altLang="en-US" dirty="0"/>
              <a:t>能夠避免因為一顆樹而造成</a:t>
            </a:r>
            <a:r>
              <a:rPr lang="en-US" altLang="zh-CN" dirty="0"/>
              <a:t>Over-fitting</a:t>
            </a:r>
            <a:r>
              <a:rPr lang="zh-CN" altLang="en-US" dirty="0"/>
              <a:t>的問題</a:t>
            </a:r>
            <a:endParaRPr lang="en-US" altLang="zh-TW" dirty="0"/>
          </a:p>
          <a:p>
            <a:r>
              <a:rPr lang="zh-TW" altLang="en-US" dirty="0"/>
              <a:t>不用做特徵選擇</a:t>
            </a:r>
            <a:r>
              <a:rPr lang="en-US" altLang="zh-TW" dirty="0"/>
              <a:t>(</a:t>
            </a:r>
            <a:r>
              <a:rPr lang="zh-CN" altLang="en-US" dirty="0"/>
              <a:t>訓練資料集</a:t>
            </a:r>
            <a:r>
              <a:rPr lang="zh-TW" altLang="en-US" dirty="0"/>
              <a:t>特徵子集皆隨機選擇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</a:p>
          <a:p>
            <a:r>
              <a:rPr lang="zh-TW" altLang="en-US" dirty="0"/>
              <a:t>在訓練完後，能夠判斷哪些</a:t>
            </a:r>
            <a:r>
              <a:rPr lang="en" altLang="zh-TW" dirty="0"/>
              <a:t>feature</a:t>
            </a:r>
            <a:r>
              <a:rPr lang="zh-TW" altLang="en-US" dirty="0"/>
              <a:t>比較重要。</a:t>
            </a:r>
          </a:p>
          <a:p>
            <a:r>
              <a:rPr lang="zh-TW" altLang="en-US" dirty="0"/>
              <a:t>訓練速度快，容易做成並行化方法</a:t>
            </a:r>
            <a:r>
              <a:rPr lang="en-US" altLang="zh-TW" dirty="0"/>
              <a:t>(</a:t>
            </a:r>
            <a:r>
              <a:rPr lang="zh-TW" altLang="en-US" dirty="0"/>
              <a:t>訓練時樹與樹之間是相互獨立的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</a:p>
          <a:p>
            <a:r>
              <a:rPr lang="zh-TW" altLang="en-US" dirty="0"/>
              <a:t>對於不平衡的資料集來說，可以平衡誤差。</a:t>
            </a:r>
          </a:p>
          <a:p>
            <a:r>
              <a:rPr lang="zh-TW" altLang="en-US" dirty="0"/>
              <a:t>如果有很大一部分的特徵遺失，仍可以維持準確度。</a:t>
            </a:r>
          </a:p>
          <a:p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3F8DD73-40E3-2F4F-87DE-BD4819D957F7}"/>
              </a:ext>
            </a:extLst>
          </p:cNvPr>
          <p:cNvSpPr/>
          <p:nvPr/>
        </p:nvSpPr>
        <p:spPr>
          <a:xfrm>
            <a:off x="815340" y="5528956"/>
            <a:ext cx="112890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zh-TW" sz="2800" b="1" dirty="0">
                <a:solidFill>
                  <a:srgbClr val="FF0000"/>
                </a:solidFill>
              </a:rPr>
              <a:t>適用於擁有大型數據集的情況，並且可解釋性不是主要考慮因素。</a:t>
            </a:r>
            <a:endParaRPr lang="zh-TW" alt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090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8EB4F3-2940-3247-B3CB-D8BD0E263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90" y="113665"/>
            <a:ext cx="10515600" cy="1325563"/>
          </a:xfrm>
        </p:spPr>
        <p:txBody>
          <a:bodyPr/>
          <a:lstStyle/>
          <a:p>
            <a:r>
              <a:rPr kumimoji="1" lang="zh-TW" altLang="en-US" dirty="0"/>
              <a:t>缺點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569E22D-9C49-8345-B015-E32E32297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1439228"/>
            <a:ext cx="11151870" cy="1373245"/>
          </a:xfrm>
        </p:spPr>
        <p:txBody>
          <a:bodyPr>
            <a:normAutofit/>
          </a:bodyPr>
          <a:lstStyle/>
          <a:p>
            <a:r>
              <a:rPr lang="zh-CN" altLang="en-US" dirty="0"/>
              <a:t>與決策樹相比，隨機森林在計算上較耗時</a:t>
            </a:r>
            <a:endParaRPr lang="en-US" altLang="zh-CN" dirty="0"/>
          </a:p>
          <a:p>
            <a:r>
              <a:rPr lang="zh-TW" altLang="zh-TW" dirty="0"/>
              <a:t>隨機森林</a:t>
            </a:r>
            <a:r>
              <a:rPr lang="zh-TW" altLang="en-US" dirty="0"/>
              <a:t>較難</a:t>
            </a:r>
            <a:r>
              <a:rPr lang="zh-TW" altLang="zh-TW" dirty="0"/>
              <a:t>解釋，而決策樹則易於解釋並且可轉換為規則。</a:t>
            </a:r>
            <a:endParaRPr kumimoji="1" lang="en-US" altLang="zh-CN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21796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C798C-66AF-D84B-BD9B-82C8AC3E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" y="-200931"/>
            <a:ext cx="11634483" cy="1325563"/>
          </a:xfrm>
        </p:spPr>
        <p:txBody>
          <a:bodyPr/>
          <a:lstStyle/>
          <a:p>
            <a:r>
              <a:rPr kumimoji="1" lang="en" altLang="zh-TW" b="1" dirty="0" err="1"/>
              <a:t>sklearn.ensemble.RandomForestClassifier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B9705-780A-B746-9A17-FB6CB64BA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795112"/>
            <a:ext cx="11861800" cy="1265917"/>
          </a:xfrm>
        </p:spPr>
        <p:txBody>
          <a:bodyPr>
            <a:normAutofit fontScale="92500" lnSpcReduction="10000"/>
          </a:bodyPr>
          <a:lstStyle/>
          <a:p>
            <a:r>
              <a:rPr lang="en" altLang="zh-TW" sz="2000" i="1" dirty="0"/>
              <a:t>class </a:t>
            </a:r>
            <a:r>
              <a:rPr lang="en" altLang="zh-TW" sz="2000" dirty="0" err="1"/>
              <a:t>sklearn.ensemble.RandomForestClassifier</a:t>
            </a:r>
            <a:r>
              <a:rPr lang="en" altLang="zh-TW" sz="2000" dirty="0"/>
              <a:t>(</a:t>
            </a:r>
            <a:r>
              <a:rPr lang="en" altLang="zh-TW" sz="2000" i="1" dirty="0" err="1"/>
              <a:t>n_estimators</a:t>
            </a:r>
            <a:r>
              <a:rPr lang="en" altLang="zh-TW" sz="2000" i="1" dirty="0"/>
              <a:t>=100</a:t>
            </a:r>
            <a:r>
              <a:rPr lang="en" altLang="zh-TW" sz="2000" dirty="0"/>
              <a:t>, </a:t>
            </a:r>
            <a:r>
              <a:rPr lang="en" altLang="zh-TW" sz="2000" i="1" dirty="0"/>
              <a:t>*</a:t>
            </a:r>
            <a:r>
              <a:rPr lang="en" altLang="zh-TW" sz="2000" dirty="0"/>
              <a:t>, </a:t>
            </a:r>
            <a:r>
              <a:rPr lang="en" altLang="zh-TW" sz="2000" i="1" dirty="0"/>
              <a:t>criterion='</a:t>
            </a:r>
            <a:r>
              <a:rPr lang="en" altLang="zh-TW" sz="2000" i="1" dirty="0" err="1"/>
              <a:t>gini</a:t>
            </a:r>
            <a:r>
              <a:rPr lang="en" altLang="zh-TW" sz="2000" i="1" dirty="0"/>
              <a:t>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max_depth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min_samples_split</a:t>
            </a:r>
            <a:r>
              <a:rPr lang="en" altLang="zh-TW" sz="2000" i="1" dirty="0"/>
              <a:t>=2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min_samples_leaf</a:t>
            </a:r>
            <a:r>
              <a:rPr lang="en" altLang="zh-TW" sz="2000" i="1" dirty="0"/>
              <a:t>=1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min_weight_fraction_leaf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max_features</a:t>
            </a:r>
            <a:r>
              <a:rPr lang="en" altLang="zh-TW" sz="2000" i="1" dirty="0"/>
              <a:t>='auto'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max_leaf_nodes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min_impurity_decrease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min_impurity_split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bootstrap=True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oob_score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n_jobs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random_state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verbose=0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warm_start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class_weight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ccp_alpha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max_samples</a:t>
            </a:r>
            <a:r>
              <a:rPr lang="en" altLang="zh-TW" sz="2000" i="1" dirty="0"/>
              <a:t>=None</a:t>
            </a:r>
            <a:r>
              <a:rPr lang="en" altLang="zh-TW" sz="2000" dirty="0"/>
              <a:t>)</a:t>
            </a:r>
            <a:endParaRPr kumimoji="1" lang="zh-TW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8C3B43-5F03-3043-BBE0-BF01CA4CA245}"/>
              </a:ext>
            </a:extLst>
          </p:cNvPr>
          <p:cNvSpPr/>
          <p:nvPr/>
        </p:nvSpPr>
        <p:spPr>
          <a:xfrm>
            <a:off x="185057" y="2235200"/>
            <a:ext cx="6982874" cy="43704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TW" sz="2000" b="1" dirty="0" err="1"/>
              <a:t>n_estimators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default=100</a:t>
            </a:r>
          </a:p>
          <a:p>
            <a:r>
              <a:rPr lang="en" altLang="zh-TW" sz="2000" b="1" dirty="0"/>
              <a:t>Criterion: </a:t>
            </a:r>
            <a:r>
              <a:rPr lang="en" altLang="zh-TW" sz="2000" i="1" dirty="0"/>
              <a:t>{“</a:t>
            </a:r>
            <a:r>
              <a:rPr lang="en" altLang="zh-TW" sz="2000" i="1" dirty="0" err="1"/>
              <a:t>gini</a:t>
            </a:r>
            <a:r>
              <a:rPr lang="en" altLang="zh-TW" sz="2000" i="1" dirty="0"/>
              <a:t>”, “entropy”}, default=”</a:t>
            </a:r>
            <a:r>
              <a:rPr lang="en" altLang="zh-TW" sz="2000" i="1" dirty="0" err="1"/>
              <a:t>gini</a:t>
            </a:r>
            <a:r>
              <a:rPr lang="en" altLang="zh-TW" sz="2000" i="1" dirty="0"/>
              <a:t>”</a:t>
            </a:r>
          </a:p>
          <a:p>
            <a:r>
              <a:rPr lang="en" altLang="zh-TW" sz="2000" b="1" dirty="0" err="1"/>
              <a:t>max_depth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min_samples_split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default=2</a:t>
            </a:r>
          </a:p>
          <a:p>
            <a:r>
              <a:rPr lang="en" altLang="zh-TW" sz="2000" b="1" dirty="0" err="1"/>
              <a:t>min_samples_leaf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default=1</a:t>
            </a:r>
          </a:p>
          <a:p>
            <a:r>
              <a:rPr lang="en" altLang="zh-TW" sz="2000" b="1" dirty="0" err="1"/>
              <a:t>min_weight_fraction_leaf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default=0.0</a:t>
            </a:r>
          </a:p>
          <a:p>
            <a:r>
              <a:rPr lang="en" altLang="zh-TW" sz="2000" b="1" dirty="0" err="1"/>
              <a:t>max_features</a:t>
            </a:r>
            <a:r>
              <a:rPr lang="en" altLang="zh-TW" sz="2000" b="1" dirty="0"/>
              <a:t>: </a:t>
            </a:r>
            <a:r>
              <a:rPr lang="en" altLang="zh-TW" sz="2000" i="1" dirty="0"/>
              <a:t>{“auto”, “sqrt”, “log2”},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default=”auto”</a:t>
            </a:r>
          </a:p>
          <a:p>
            <a:r>
              <a:rPr lang="en" altLang="zh-TW" sz="2000" b="1" dirty="0" err="1"/>
              <a:t>max_leaf_nodes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min_impurity_decrease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default=0.0</a:t>
            </a:r>
          </a:p>
          <a:p>
            <a:r>
              <a:rPr lang="en" altLang="zh-TW" sz="2000" b="1" dirty="0" err="1"/>
              <a:t>min_impurity_split</a:t>
            </a:r>
            <a:r>
              <a:rPr lang="en" altLang="zh-TW" sz="2000" b="1" dirty="0"/>
              <a:t>: </a:t>
            </a:r>
            <a:r>
              <a:rPr lang="en" altLang="zh-TW" sz="2000" i="1" dirty="0"/>
              <a:t>float, default=None</a:t>
            </a:r>
          </a:p>
          <a:p>
            <a:r>
              <a:rPr lang="en" altLang="zh-TW" sz="2000" b="1" dirty="0"/>
              <a:t>Bootstrap: </a:t>
            </a:r>
            <a:r>
              <a:rPr lang="en" altLang="zh-TW" sz="2000" i="1" dirty="0"/>
              <a:t>bool, default=True</a:t>
            </a:r>
          </a:p>
          <a:p>
            <a:r>
              <a:rPr lang="en" altLang="zh-TW" sz="2000" b="1" dirty="0" err="1"/>
              <a:t>oob_score</a:t>
            </a:r>
            <a:r>
              <a:rPr lang="en" altLang="zh-TW" sz="2000" b="1" dirty="0"/>
              <a:t>: </a:t>
            </a:r>
            <a:r>
              <a:rPr lang="en" altLang="zh-TW" sz="2000" i="1" dirty="0"/>
              <a:t>bool, default=False</a:t>
            </a:r>
          </a:p>
          <a:p>
            <a:r>
              <a:rPr lang="en" altLang="zh-TW" sz="2000" b="1" dirty="0" err="1"/>
              <a:t>n_jobs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random_state</a:t>
            </a:r>
            <a:r>
              <a:rPr lang="en" altLang="zh-TW" sz="2000" b="1" dirty="0"/>
              <a:t>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</a:t>
            </a:r>
            <a:r>
              <a:rPr lang="en" altLang="zh-TW" sz="2000" i="1" dirty="0" err="1"/>
              <a:t>RandomState</a:t>
            </a:r>
            <a:r>
              <a:rPr lang="en" altLang="zh-TW" sz="2000" i="1" dirty="0"/>
              <a:t> instance or None, default=None</a:t>
            </a:r>
            <a:endParaRPr lang="zh-TW" alt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6692DEB-0F8E-3D4D-84A4-7211D16FA53F}"/>
              </a:ext>
            </a:extLst>
          </p:cNvPr>
          <p:cNvSpPr/>
          <p:nvPr/>
        </p:nvSpPr>
        <p:spPr>
          <a:xfrm>
            <a:off x="7167932" y="2235200"/>
            <a:ext cx="487892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2000" b="1" dirty="0"/>
              <a:t>Verbose: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, default=0</a:t>
            </a:r>
          </a:p>
          <a:p>
            <a:r>
              <a:rPr lang="en" altLang="zh-TW" sz="2000" b="1" dirty="0" err="1"/>
              <a:t>warm_start</a:t>
            </a:r>
            <a:r>
              <a:rPr lang="en" altLang="zh-TW" sz="2000" b="1" dirty="0"/>
              <a:t>: </a:t>
            </a:r>
            <a:r>
              <a:rPr lang="en" altLang="zh-TW" sz="2000" i="1" dirty="0"/>
              <a:t>bool, default=False</a:t>
            </a:r>
          </a:p>
          <a:p>
            <a:r>
              <a:rPr lang="en" altLang="zh-TW" sz="2000" b="1" dirty="0" err="1"/>
              <a:t>class_weight</a:t>
            </a:r>
            <a:r>
              <a:rPr lang="en" altLang="zh-TW" sz="2000" b="1" dirty="0"/>
              <a:t>: </a:t>
            </a:r>
            <a:r>
              <a:rPr lang="en" altLang="zh-TW" sz="2000" i="1" dirty="0"/>
              <a:t>{“balanced”, “</a:t>
            </a:r>
            <a:r>
              <a:rPr lang="en" altLang="zh-TW" sz="2000" i="1" dirty="0" err="1"/>
              <a:t>balanced_subsample</a:t>
            </a:r>
            <a:r>
              <a:rPr lang="en" altLang="zh-TW" sz="2000" i="1" dirty="0"/>
              <a:t>”}, </a:t>
            </a:r>
            <a:r>
              <a:rPr lang="en" altLang="zh-TW" sz="2000" i="1" dirty="0" err="1"/>
              <a:t>dict</a:t>
            </a:r>
            <a:r>
              <a:rPr lang="en" altLang="zh-TW" sz="2000" i="1" dirty="0"/>
              <a:t> or list of </a:t>
            </a:r>
            <a:r>
              <a:rPr lang="en" altLang="zh-TW" sz="2000" i="1" dirty="0" err="1"/>
              <a:t>dicts</a:t>
            </a:r>
            <a:r>
              <a:rPr lang="en" altLang="zh-TW" sz="2000" i="1" dirty="0"/>
              <a:t>, default=None</a:t>
            </a:r>
          </a:p>
          <a:p>
            <a:r>
              <a:rPr lang="en" altLang="zh-TW" sz="2000" b="1" dirty="0" err="1"/>
              <a:t>ccp_alpha</a:t>
            </a:r>
            <a:r>
              <a:rPr lang="en" altLang="zh-TW" sz="2000" b="1" dirty="0"/>
              <a:t>: </a:t>
            </a:r>
            <a:r>
              <a:rPr lang="en" altLang="zh-TW" sz="2000" i="1" dirty="0"/>
              <a:t>non-negative float, default=0.0</a:t>
            </a:r>
          </a:p>
          <a:p>
            <a:r>
              <a:rPr lang="en" altLang="zh-TW" sz="2000" b="1" dirty="0" err="1"/>
              <a:t>max_samples</a:t>
            </a:r>
            <a:r>
              <a:rPr lang="en-US" altLang="zh-TW" sz="2000" b="1" dirty="0"/>
              <a:t>:</a:t>
            </a:r>
            <a:r>
              <a:rPr lang="en" altLang="zh-TW" sz="2000" b="1" dirty="0"/>
              <a:t> </a:t>
            </a:r>
            <a:r>
              <a:rPr lang="en" altLang="zh-TW" sz="2000" i="1" dirty="0" err="1"/>
              <a:t>int</a:t>
            </a:r>
            <a:r>
              <a:rPr lang="en" altLang="zh-TW" sz="2000" i="1" dirty="0"/>
              <a:t> or float, default=None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5061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AC798C-66AF-D84B-BD9B-82C8AC3EA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71" y="-200931"/>
            <a:ext cx="11732957" cy="1325563"/>
          </a:xfrm>
        </p:spPr>
        <p:txBody>
          <a:bodyPr/>
          <a:lstStyle/>
          <a:p>
            <a:r>
              <a:rPr kumimoji="1" lang="en" altLang="zh-TW" b="1" dirty="0" err="1"/>
              <a:t>sklearn.ensemble.RandomForestClassifier</a:t>
            </a:r>
            <a:endParaRPr kumimoji="1" lang="zh-TW" altLang="en-US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AB9705-780A-B746-9A17-FB6CB64BA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057" y="795112"/>
            <a:ext cx="11861800" cy="1265917"/>
          </a:xfrm>
        </p:spPr>
        <p:txBody>
          <a:bodyPr>
            <a:normAutofit fontScale="92500" lnSpcReduction="10000"/>
          </a:bodyPr>
          <a:lstStyle/>
          <a:p>
            <a:r>
              <a:rPr lang="en" altLang="zh-TW" sz="2000" i="1" dirty="0"/>
              <a:t>class </a:t>
            </a:r>
            <a:r>
              <a:rPr lang="en" altLang="zh-TW" sz="2000" dirty="0" err="1"/>
              <a:t>sklearn.ensemble.RandomForestClassifier</a:t>
            </a:r>
            <a:r>
              <a:rPr lang="en" altLang="zh-TW" sz="2000" dirty="0"/>
              <a:t>(</a:t>
            </a:r>
            <a:r>
              <a:rPr lang="en" altLang="zh-TW" sz="2000" i="1" dirty="0" err="1"/>
              <a:t>n_estimators</a:t>
            </a:r>
            <a:r>
              <a:rPr lang="en" altLang="zh-TW" sz="2000" i="1" dirty="0"/>
              <a:t>=100</a:t>
            </a:r>
            <a:r>
              <a:rPr lang="en" altLang="zh-TW" sz="2000" dirty="0"/>
              <a:t>, </a:t>
            </a:r>
            <a:r>
              <a:rPr lang="en" altLang="zh-TW" sz="2000" i="1" dirty="0"/>
              <a:t>*</a:t>
            </a:r>
            <a:r>
              <a:rPr lang="en" altLang="zh-TW" sz="2000" dirty="0"/>
              <a:t>, </a:t>
            </a:r>
            <a:r>
              <a:rPr lang="en" altLang="zh-TW" sz="2000" i="1" dirty="0"/>
              <a:t>criterion='</a:t>
            </a:r>
            <a:r>
              <a:rPr lang="en" altLang="zh-TW" sz="2000" i="1" dirty="0" err="1"/>
              <a:t>gini</a:t>
            </a:r>
            <a:r>
              <a:rPr lang="en" altLang="zh-TW" sz="2000" i="1" dirty="0"/>
              <a:t>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max_depth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min_samples_split</a:t>
            </a:r>
            <a:r>
              <a:rPr lang="en" altLang="zh-TW" sz="2000" i="1" dirty="0"/>
              <a:t>=2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min_samples_leaf</a:t>
            </a:r>
            <a:r>
              <a:rPr lang="en" altLang="zh-TW" sz="2000" i="1" dirty="0"/>
              <a:t>=1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min_weight_fraction_leaf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max_features</a:t>
            </a:r>
            <a:r>
              <a:rPr lang="en" altLang="zh-TW" sz="2000" i="1" dirty="0"/>
              <a:t>='auto'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max_leaf_nodes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min_impurity_decrease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min_impurity_split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bootstrap=True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oob_score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n_jobs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random_state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/>
              <a:t>verbose=0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warm_start</a:t>
            </a:r>
            <a:r>
              <a:rPr lang="en" altLang="zh-TW" sz="2000" i="1" dirty="0"/>
              <a:t>=False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class_weight</a:t>
            </a:r>
            <a:r>
              <a:rPr lang="en" altLang="zh-TW" sz="2000" i="1" dirty="0"/>
              <a:t>=None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ccp_alpha</a:t>
            </a:r>
            <a:r>
              <a:rPr lang="en" altLang="zh-TW" sz="2000" i="1" dirty="0"/>
              <a:t>=0.0</a:t>
            </a:r>
            <a:r>
              <a:rPr lang="en" altLang="zh-TW" sz="2000" dirty="0"/>
              <a:t>, </a:t>
            </a:r>
            <a:r>
              <a:rPr lang="en" altLang="zh-TW" sz="2000" i="1" dirty="0" err="1"/>
              <a:t>max_samples</a:t>
            </a:r>
            <a:r>
              <a:rPr lang="en" altLang="zh-TW" sz="2000" i="1" dirty="0"/>
              <a:t>=None</a:t>
            </a:r>
            <a:r>
              <a:rPr lang="en" altLang="zh-TW" sz="2000" dirty="0"/>
              <a:t>)</a:t>
            </a:r>
            <a:endParaRPr kumimoji="1" lang="zh-TW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68C3B43-5F03-3043-BBE0-BF01CA4CA245}"/>
              </a:ext>
            </a:extLst>
          </p:cNvPr>
          <p:cNvSpPr/>
          <p:nvPr/>
        </p:nvSpPr>
        <p:spPr>
          <a:xfrm>
            <a:off x="185057" y="2316844"/>
            <a:ext cx="12006943" cy="32287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n_estimators ：方法樹的個數</a:t>
            </a:r>
            <a:r>
              <a:rPr lang="en-US" altLang="zh-TW" sz="2000" dirty="0"/>
              <a:t>  (</a:t>
            </a:r>
            <a:r>
              <a:rPr lang="zh-CN" altLang="en-US" sz="2000" dirty="0"/>
              <a:t>太小容易欠擬合，太大計算量會變</a:t>
            </a:r>
            <a:r>
              <a:rPr lang="zh-TW" altLang="en-US" sz="2000" dirty="0"/>
              <a:t>久）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bootstrap ：是否有放回的採樣。 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oob_score </a:t>
            </a:r>
            <a:r>
              <a:rPr lang="en-US" altLang="zh-TW" sz="2000" dirty="0"/>
              <a:t>:</a:t>
            </a:r>
            <a:r>
              <a:rPr lang="zh-TW" altLang="en-US" sz="2000" dirty="0"/>
              <a:t>是否採用袋外樣本來評估模型的好壞，</a:t>
            </a:r>
            <a:r>
              <a:rPr lang="zh-TW" altLang="zh-TW" sz="2000" dirty="0"/>
              <a:t>僅在bootstrap = True時可用</a:t>
            </a:r>
            <a:r>
              <a:rPr lang="zh-TW" altLang="en-US" sz="2000" dirty="0"/>
              <a:t> </a:t>
            </a:r>
            <a:endParaRPr lang="en-US" altLang="zh-TW" sz="2000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/>
              <a:t>(</a:t>
            </a:r>
            <a:r>
              <a:rPr lang="zh-TW" altLang="zh-TW" dirty="0"/>
              <a:t>Boostrap在一棵樹的生成過程並且不會使用所有的樣本，未使用的樣本就叫（out_of_bag）袋外樣本</a:t>
            </a:r>
            <a:r>
              <a:rPr lang="en-US" altLang="zh-TW" dirty="0"/>
              <a:t>)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n_jobs = 1：並行工作個數。1=不並行； n：n個並行； -1：</a:t>
            </a:r>
            <a:r>
              <a:rPr lang="zh-CN" altLang="en-US" sz="2000" dirty="0"/>
              <a:t>使用所有處理器</a:t>
            </a:r>
            <a:r>
              <a:rPr lang="zh-TW" altLang="zh-TW" sz="2000" dirty="0"/>
              <a:t> </a:t>
            </a:r>
            <a:r>
              <a:rPr lang="en-US" altLang="zh-TW" sz="2000" dirty="0"/>
              <a:t> (</a:t>
            </a:r>
            <a:r>
              <a:rPr lang="zh-CN" altLang="en-US" sz="2000" dirty="0"/>
              <a:t>可用來提高性能</a:t>
            </a:r>
            <a:r>
              <a:rPr lang="en-US" altLang="zh-CN" sz="2000" dirty="0"/>
              <a:t>)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TW" sz="2000" dirty="0"/>
              <a:t>W</a:t>
            </a:r>
            <a:r>
              <a:rPr lang="zh-TW" altLang="zh-TW" sz="2000" dirty="0"/>
              <a:t>arm_start = False：熱啟動，</a:t>
            </a:r>
            <a:r>
              <a:rPr lang="zh-TW" altLang="en-US" sz="2000" dirty="0"/>
              <a:t>是否在前一階段的訓練結果上訓練</a:t>
            </a:r>
            <a:endParaRPr lang="en-US" altLang="zh-TW" sz="2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zh-TW" sz="2000" dirty="0"/>
              <a:t>class_weight = None：各個標籤的權重。</a:t>
            </a:r>
            <a:endParaRPr kumimoji="1"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30524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CAE04D-C21D-754A-9242-7AA8D1A75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09" y="-78030"/>
            <a:ext cx="11561618" cy="1325563"/>
          </a:xfrm>
        </p:spPr>
        <p:txBody>
          <a:bodyPr>
            <a:normAutofit/>
          </a:bodyPr>
          <a:lstStyle/>
          <a:p>
            <a:r>
              <a:rPr lang="en" altLang="zh-TW" sz="4000" b="1" dirty="0"/>
              <a:t>Classifier Example: Quality of red wine </a:t>
            </a:r>
            <a:r>
              <a:rPr lang="en" altLang="zh-TW" sz="2800" b="1" dirty="0"/>
              <a:t>(</a:t>
            </a:r>
            <a:r>
              <a:rPr lang="en-US" altLang="zh-TW" sz="2800" b="1" dirty="0"/>
              <a:t>DT</a:t>
            </a:r>
            <a:r>
              <a:rPr lang="zh-CN" altLang="en-US" sz="2800" b="1" dirty="0"/>
              <a:t>及</a:t>
            </a:r>
            <a:r>
              <a:rPr lang="en-US" altLang="zh-CN" sz="2800" b="1" dirty="0"/>
              <a:t>RF</a:t>
            </a:r>
            <a:r>
              <a:rPr lang="zh-CN" altLang="en-US" sz="2800" b="1" dirty="0"/>
              <a:t>）</a:t>
            </a:r>
            <a:endParaRPr kumimoji="1" lang="zh-TW" altLang="en-US" sz="4000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4EE6BED-88F1-EC4B-BCB1-6A5ECBC322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27563" y="4492896"/>
            <a:ext cx="2897930" cy="1928935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806BC15-F2A5-6748-866C-2B7AE7AB7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82" y="4321106"/>
            <a:ext cx="4483613" cy="227251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15E0230-EA59-C948-B731-831F3069918B}"/>
              </a:ext>
            </a:extLst>
          </p:cNvPr>
          <p:cNvSpPr/>
          <p:nvPr/>
        </p:nvSpPr>
        <p:spPr>
          <a:xfrm>
            <a:off x="611905" y="1820125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決策樹</a:t>
            </a:r>
            <a:endParaRPr lang="zh-TW" altLang="en-US" sz="2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6EB082B-9F46-9340-A1C4-386CBDCE28D5}"/>
              </a:ext>
            </a:extLst>
          </p:cNvPr>
          <p:cNvSpPr/>
          <p:nvPr/>
        </p:nvSpPr>
        <p:spPr>
          <a:xfrm>
            <a:off x="6096000" y="1820125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/>
              <a:t>隨機森林</a:t>
            </a:r>
            <a:endParaRPr lang="zh-TW" altLang="en-US" sz="2800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E218B53B-7E41-3F4E-99B6-B186EB867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6478" y="2538830"/>
            <a:ext cx="3340100" cy="14732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E74881B0-7E7C-C640-BCEC-E6257BCE18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847" y="2616359"/>
            <a:ext cx="3204462" cy="139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404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2017</TotalTime>
  <Words>1427</Words>
  <Application>Microsoft Macintosh PowerPoint</Application>
  <PresentationFormat>寬螢幕</PresentationFormat>
  <Paragraphs>119</Paragraphs>
  <Slides>15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2" baseType="lpstr">
      <vt:lpstr>新細明體</vt:lpstr>
      <vt:lpstr>微軟正黑體</vt:lpstr>
      <vt:lpstr>黑体</vt:lpstr>
      <vt:lpstr>Arial</vt:lpstr>
      <vt:lpstr>Calibri</vt:lpstr>
      <vt:lpstr>charter</vt:lpstr>
      <vt:lpstr>Office 佈景主題</vt:lpstr>
      <vt:lpstr>Random Forest</vt:lpstr>
      <vt:lpstr>Random Forest</vt:lpstr>
      <vt:lpstr>PowerPoint 簡報</vt:lpstr>
      <vt:lpstr>應用場景(Use Cases)</vt:lpstr>
      <vt:lpstr>優點</vt:lpstr>
      <vt:lpstr>缺點</vt:lpstr>
      <vt:lpstr>sklearn.ensemble.RandomForestClassifier</vt:lpstr>
      <vt:lpstr>sklearn.ensemble.RandomForestClassifier</vt:lpstr>
      <vt:lpstr>Classifier Example: Quality of red wine (DT及RF）</vt:lpstr>
      <vt:lpstr>sklearn.ensemble.RandomForestRegressor</vt:lpstr>
      <vt:lpstr>sklearn.ensemble.RandomForestRegressor</vt:lpstr>
      <vt:lpstr>Regressor Example: Salary prediction</vt:lpstr>
      <vt:lpstr>補:Boostrap(自舉法)</vt:lpstr>
      <vt:lpstr>補充:Bagging V.S. Boosting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Random Forest</dc:title>
  <dc:creator>Microsoft Office User</dc:creator>
  <cp:lastModifiedBy>Microsoft Office User</cp:lastModifiedBy>
  <cp:revision>28</cp:revision>
  <dcterms:created xsi:type="dcterms:W3CDTF">2021-05-18T08:42:08Z</dcterms:created>
  <dcterms:modified xsi:type="dcterms:W3CDTF">2021-05-31T09:41:23Z</dcterms:modified>
</cp:coreProperties>
</file>

<file path=docProps/thumbnail.jpeg>
</file>